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1" r:id="rId1"/>
  </p:sldMasterIdLst>
  <p:notesMasterIdLst>
    <p:notesMasterId r:id="rId30"/>
  </p:notesMasterIdLst>
  <p:handoutMasterIdLst>
    <p:handoutMasterId r:id="rId31"/>
  </p:handoutMasterIdLst>
  <p:sldIdLst>
    <p:sldId id="497" r:id="rId2"/>
    <p:sldId id="519" r:id="rId3"/>
    <p:sldId id="560" r:id="rId4"/>
    <p:sldId id="561" r:id="rId5"/>
    <p:sldId id="563" r:id="rId6"/>
    <p:sldId id="564" r:id="rId7"/>
    <p:sldId id="565" r:id="rId8"/>
    <p:sldId id="567" r:id="rId9"/>
    <p:sldId id="568" r:id="rId10"/>
    <p:sldId id="566" r:id="rId11"/>
    <p:sldId id="569" r:id="rId12"/>
    <p:sldId id="570" r:id="rId13"/>
    <p:sldId id="571" r:id="rId14"/>
    <p:sldId id="572" r:id="rId15"/>
    <p:sldId id="573" r:id="rId16"/>
    <p:sldId id="583" r:id="rId17"/>
    <p:sldId id="574" r:id="rId18"/>
    <p:sldId id="575" r:id="rId19"/>
    <p:sldId id="584" r:id="rId20"/>
    <p:sldId id="576" r:id="rId21"/>
    <p:sldId id="577" r:id="rId22"/>
    <p:sldId id="578" r:id="rId23"/>
    <p:sldId id="580" r:id="rId24"/>
    <p:sldId id="579" r:id="rId25"/>
    <p:sldId id="582" r:id="rId26"/>
    <p:sldId id="581" r:id="rId27"/>
    <p:sldId id="538" r:id="rId28"/>
    <p:sldId id="374" r:id="rId29"/>
  </p:sldIdLst>
  <p:sldSz cx="12192000" cy="6858000"/>
  <p:notesSz cx="7315200" cy="9601200"/>
  <p:defaultTextStyle>
    <a:defPPr>
      <a:defRPr lang="en-US"/>
    </a:defPPr>
    <a:lvl1pPr algn="l" rtl="0" fontAlgn="b">
      <a:spcBef>
        <a:spcPct val="0"/>
      </a:spcBef>
      <a:spcAft>
        <a:spcPct val="0"/>
      </a:spcAft>
      <a:defRPr sz="1000" kern="1200">
        <a:solidFill>
          <a:schemeClr val="bg1"/>
        </a:solidFill>
        <a:latin typeface="Arial" charset="0"/>
        <a:ea typeface="ＭＳ Ｐゴシック" charset="0"/>
        <a:cs typeface="Arial" charset="0"/>
      </a:defRPr>
    </a:lvl1pPr>
    <a:lvl2pPr marL="457200" algn="l" rtl="0" fontAlgn="b">
      <a:spcBef>
        <a:spcPct val="0"/>
      </a:spcBef>
      <a:spcAft>
        <a:spcPct val="0"/>
      </a:spcAft>
      <a:defRPr sz="1000" kern="1200">
        <a:solidFill>
          <a:schemeClr val="bg1"/>
        </a:solidFill>
        <a:latin typeface="Arial" charset="0"/>
        <a:ea typeface="ＭＳ Ｐゴシック" charset="0"/>
        <a:cs typeface="Arial" charset="0"/>
      </a:defRPr>
    </a:lvl2pPr>
    <a:lvl3pPr marL="914400" algn="l" rtl="0" fontAlgn="b">
      <a:spcBef>
        <a:spcPct val="0"/>
      </a:spcBef>
      <a:spcAft>
        <a:spcPct val="0"/>
      </a:spcAft>
      <a:defRPr sz="1000" kern="1200">
        <a:solidFill>
          <a:schemeClr val="bg1"/>
        </a:solidFill>
        <a:latin typeface="Arial" charset="0"/>
        <a:ea typeface="ＭＳ Ｐゴシック" charset="0"/>
        <a:cs typeface="Arial" charset="0"/>
      </a:defRPr>
    </a:lvl3pPr>
    <a:lvl4pPr marL="1371600" algn="l" rtl="0" fontAlgn="b">
      <a:spcBef>
        <a:spcPct val="0"/>
      </a:spcBef>
      <a:spcAft>
        <a:spcPct val="0"/>
      </a:spcAft>
      <a:defRPr sz="1000" kern="1200">
        <a:solidFill>
          <a:schemeClr val="bg1"/>
        </a:solidFill>
        <a:latin typeface="Arial" charset="0"/>
        <a:ea typeface="ＭＳ Ｐゴシック" charset="0"/>
        <a:cs typeface="Arial" charset="0"/>
      </a:defRPr>
    </a:lvl4pPr>
    <a:lvl5pPr marL="1828800" algn="l" rtl="0" fontAlgn="b">
      <a:spcBef>
        <a:spcPct val="0"/>
      </a:spcBef>
      <a:spcAft>
        <a:spcPct val="0"/>
      </a:spcAft>
      <a:defRPr sz="1000" kern="1200">
        <a:solidFill>
          <a:schemeClr val="bg1"/>
        </a:solidFill>
        <a:latin typeface="Arial" charset="0"/>
        <a:ea typeface="ＭＳ Ｐゴシック" charset="0"/>
        <a:cs typeface="Arial" charset="0"/>
      </a:defRPr>
    </a:lvl5pPr>
    <a:lvl6pPr marL="2286000" algn="l" defTabSz="457200" rtl="0" eaLnBrk="1" latinLnBrk="0" hangingPunct="1">
      <a:defRPr sz="1000" kern="1200">
        <a:solidFill>
          <a:schemeClr val="bg1"/>
        </a:solidFill>
        <a:latin typeface="Arial" charset="0"/>
        <a:ea typeface="ＭＳ Ｐゴシック" charset="0"/>
        <a:cs typeface="Arial" charset="0"/>
      </a:defRPr>
    </a:lvl6pPr>
    <a:lvl7pPr marL="2743200" algn="l" defTabSz="457200" rtl="0" eaLnBrk="1" latinLnBrk="0" hangingPunct="1">
      <a:defRPr sz="1000" kern="1200">
        <a:solidFill>
          <a:schemeClr val="bg1"/>
        </a:solidFill>
        <a:latin typeface="Arial" charset="0"/>
        <a:ea typeface="ＭＳ Ｐゴシック" charset="0"/>
        <a:cs typeface="Arial" charset="0"/>
      </a:defRPr>
    </a:lvl7pPr>
    <a:lvl8pPr marL="3200400" algn="l" defTabSz="457200" rtl="0" eaLnBrk="1" latinLnBrk="0" hangingPunct="1">
      <a:defRPr sz="1000" kern="1200">
        <a:solidFill>
          <a:schemeClr val="bg1"/>
        </a:solidFill>
        <a:latin typeface="Arial" charset="0"/>
        <a:ea typeface="ＭＳ Ｐゴシック" charset="0"/>
        <a:cs typeface="Arial" charset="0"/>
      </a:defRPr>
    </a:lvl8pPr>
    <a:lvl9pPr marL="3657600" algn="l" defTabSz="457200" rtl="0" eaLnBrk="1" latinLnBrk="0" hangingPunct="1">
      <a:defRPr sz="1000" kern="1200">
        <a:solidFill>
          <a:schemeClr val="bg1"/>
        </a:solidFill>
        <a:latin typeface="Arial" charset="0"/>
        <a:ea typeface="ＭＳ Ｐゴシック" charset="0"/>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EC5817"/>
    <a:srgbClr val="1DE8EA"/>
    <a:srgbClr val="3CFFD9"/>
    <a:srgbClr val="081620"/>
    <a:srgbClr val="B8E3F0"/>
    <a:srgbClr val="003366"/>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26" autoAdjust="0"/>
    <p:restoredTop sz="70508" autoAdjust="0"/>
  </p:normalViewPr>
  <p:slideViewPr>
    <p:cSldViewPr>
      <p:cViewPr varScale="1">
        <p:scale>
          <a:sx n="67" d="100"/>
          <a:sy n="67" d="100"/>
        </p:scale>
        <p:origin x="1411" y="5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170238" cy="479425"/>
          </a:xfrm>
          <a:prstGeom prst="rect">
            <a:avLst/>
          </a:prstGeom>
          <a:noFill/>
          <a:ln>
            <a:noFill/>
          </a:ln>
          <a:effectLst/>
        </p:spPr>
        <p:txBody>
          <a:bodyPr vert="horz" wrap="square" lIns="99048" tIns="49524" rIns="99048" bIns="49524" numCol="1" anchor="t" anchorCtr="0" compatLnSpc="1">
            <a:prstTxWarp prst="textNoShape">
              <a:avLst/>
            </a:prstTxWarp>
          </a:bodyPr>
          <a:lstStyle>
            <a:lvl1pPr defTabSz="990600" fontAlgn="base">
              <a:defRPr sz="1300">
                <a:solidFill>
                  <a:schemeClr val="tx1"/>
                </a:solidFill>
                <a:ea typeface="+mn-ea"/>
              </a:defRPr>
            </a:lvl1pPr>
          </a:lstStyle>
          <a:p>
            <a:pPr>
              <a:defRPr/>
            </a:pPr>
            <a:endParaRPr lang="en-US"/>
          </a:p>
        </p:txBody>
      </p:sp>
      <p:sp>
        <p:nvSpPr>
          <p:cNvPr id="17411" name="Rectangle 3"/>
          <p:cNvSpPr>
            <a:spLocks noGrp="1" noChangeArrowheads="1"/>
          </p:cNvSpPr>
          <p:nvPr>
            <p:ph type="dt" sz="quarter" idx="1"/>
          </p:nvPr>
        </p:nvSpPr>
        <p:spPr bwMode="auto">
          <a:xfrm>
            <a:off x="4143375" y="0"/>
            <a:ext cx="3170238" cy="479425"/>
          </a:xfrm>
          <a:prstGeom prst="rect">
            <a:avLst/>
          </a:prstGeom>
          <a:noFill/>
          <a:ln>
            <a:noFill/>
          </a:ln>
          <a:effectLst/>
        </p:spPr>
        <p:txBody>
          <a:bodyPr vert="horz" wrap="square" lIns="99048" tIns="49524" rIns="99048" bIns="49524" numCol="1" anchor="t" anchorCtr="0" compatLnSpc="1">
            <a:prstTxWarp prst="textNoShape">
              <a:avLst/>
            </a:prstTxWarp>
          </a:bodyPr>
          <a:lstStyle>
            <a:lvl1pPr algn="r" defTabSz="990600" fontAlgn="base">
              <a:defRPr sz="1300">
                <a:solidFill>
                  <a:schemeClr val="tx1"/>
                </a:solidFill>
                <a:ea typeface="+mn-ea"/>
              </a:defRPr>
            </a:lvl1pPr>
          </a:lstStyle>
          <a:p>
            <a:pPr>
              <a:defRPr/>
            </a:pPr>
            <a:endParaRPr lang="en-US"/>
          </a:p>
        </p:txBody>
      </p:sp>
      <p:sp>
        <p:nvSpPr>
          <p:cNvPr id="17412" name="Rectangle 4"/>
          <p:cNvSpPr>
            <a:spLocks noGrp="1" noChangeArrowheads="1"/>
          </p:cNvSpPr>
          <p:nvPr>
            <p:ph type="ftr" sz="quarter" idx="2"/>
          </p:nvPr>
        </p:nvSpPr>
        <p:spPr bwMode="auto">
          <a:xfrm>
            <a:off x="0" y="9120188"/>
            <a:ext cx="3170238" cy="479425"/>
          </a:xfrm>
          <a:prstGeom prst="rect">
            <a:avLst/>
          </a:prstGeom>
          <a:noFill/>
          <a:ln>
            <a:noFill/>
          </a:ln>
          <a:effectLst/>
        </p:spPr>
        <p:txBody>
          <a:bodyPr vert="horz" wrap="square" lIns="99048" tIns="49524" rIns="99048" bIns="49524" numCol="1" anchor="b" anchorCtr="0" compatLnSpc="1">
            <a:prstTxWarp prst="textNoShape">
              <a:avLst/>
            </a:prstTxWarp>
          </a:bodyPr>
          <a:lstStyle>
            <a:lvl1pPr defTabSz="990600" fontAlgn="base">
              <a:defRPr sz="1300">
                <a:solidFill>
                  <a:schemeClr val="tx1"/>
                </a:solidFill>
                <a:ea typeface="+mn-ea"/>
              </a:defRPr>
            </a:lvl1pPr>
          </a:lstStyle>
          <a:p>
            <a:pPr>
              <a:defRPr/>
            </a:pPr>
            <a:endParaRPr lang="en-US"/>
          </a:p>
        </p:txBody>
      </p:sp>
      <p:sp>
        <p:nvSpPr>
          <p:cNvPr id="17413" name="Rectangle 5"/>
          <p:cNvSpPr>
            <a:spLocks noGrp="1" noChangeArrowheads="1"/>
          </p:cNvSpPr>
          <p:nvPr>
            <p:ph type="sldNum" sz="quarter" idx="3"/>
          </p:nvPr>
        </p:nvSpPr>
        <p:spPr bwMode="auto">
          <a:xfrm>
            <a:off x="4143375" y="9120188"/>
            <a:ext cx="3170238" cy="479425"/>
          </a:xfrm>
          <a:prstGeom prst="rect">
            <a:avLst/>
          </a:prstGeom>
          <a:noFill/>
          <a:ln>
            <a:noFill/>
          </a:ln>
          <a:effectLst/>
        </p:spPr>
        <p:txBody>
          <a:bodyPr vert="horz" wrap="square" lIns="99048" tIns="49524" rIns="99048" bIns="49524" numCol="1" anchor="b" anchorCtr="0" compatLnSpc="1">
            <a:prstTxWarp prst="textNoShape">
              <a:avLst/>
            </a:prstTxWarp>
          </a:bodyPr>
          <a:lstStyle>
            <a:lvl1pPr algn="r" defTabSz="990600" fontAlgn="base">
              <a:defRPr sz="1300">
                <a:solidFill>
                  <a:schemeClr val="tx1"/>
                </a:solidFill>
              </a:defRPr>
            </a:lvl1pPr>
          </a:lstStyle>
          <a:p>
            <a:fld id="{299CFDFD-0BE4-254D-B98E-AD9CD702F18E}" type="slidenum">
              <a:rPr lang="en-US"/>
              <a:pPr/>
              <a:t>‹#›</a:t>
            </a:fld>
            <a:endParaRPr lang="en-US"/>
          </a:p>
        </p:txBody>
      </p:sp>
    </p:spTree>
    <p:extLst>
      <p:ext uri="{BB962C8B-B14F-4D97-AF65-F5344CB8AC3E}">
        <p14:creationId xmlns:p14="http://schemas.microsoft.com/office/powerpoint/2010/main" val="28303600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a:noFill/>
          </a:ln>
          <a:effectLst/>
        </p:spPr>
        <p:txBody>
          <a:bodyPr vert="horz" wrap="square" lIns="99048" tIns="49524" rIns="99048" bIns="49524" numCol="1" anchor="t" anchorCtr="0" compatLnSpc="1">
            <a:prstTxWarp prst="textNoShape">
              <a:avLst/>
            </a:prstTxWarp>
          </a:bodyPr>
          <a:lstStyle>
            <a:lvl1pPr defTabSz="990600" fontAlgn="base">
              <a:defRPr sz="1300">
                <a:solidFill>
                  <a:schemeClr val="tx1"/>
                </a:solidFill>
                <a:ea typeface="+mn-ea"/>
              </a:defRPr>
            </a:lvl1pPr>
          </a:lstStyle>
          <a:p>
            <a:pPr>
              <a:defRPr/>
            </a:pPr>
            <a:endParaRPr lang="en-US"/>
          </a:p>
        </p:txBody>
      </p:sp>
      <p:sp>
        <p:nvSpPr>
          <p:cNvPr id="3075" name="Rectangle 3"/>
          <p:cNvSpPr>
            <a:spLocks noGrp="1" noChangeArrowheads="1"/>
          </p:cNvSpPr>
          <p:nvPr>
            <p:ph type="dt" idx="1"/>
          </p:nvPr>
        </p:nvSpPr>
        <p:spPr bwMode="auto">
          <a:xfrm>
            <a:off x="4143375" y="0"/>
            <a:ext cx="3170238" cy="479425"/>
          </a:xfrm>
          <a:prstGeom prst="rect">
            <a:avLst/>
          </a:prstGeom>
          <a:noFill/>
          <a:ln>
            <a:noFill/>
          </a:ln>
          <a:effectLst/>
        </p:spPr>
        <p:txBody>
          <a:bodyPr vert="horz" wrap="square" lIns="99048" tIns="49524" rIns="99048" bIns="49524" numCol="1" anchor="t" anchorCtr="0" compatLnSpc="1">
            <a:prstTxWarp prst="textNoShape">
              <a:avLst/>
            </a:prstTxWarp>
          </a:bodyPr>
          <a:lstStyle>
            <a:lvl1pPr algn="r" defTabSz="990600" fontAlgn="base">
              <a:defRPr sz="1300">
                <a:solidFill>
                  <a:schemeClr val="tx1"/>
                </a:solidFill>
                <a:ea typeface="+mn-ea"/>
              </a:defRPr>
            </a:lvl1pPr>
          </a:lstStyle>
          <a:p>
            <a:pPr>
              <a:defRPr/>
            </a:pPr>
            <a:endParaRPr lang="en-US"/>
          </a:p>
        </p:txBody>
      </p:sp>
      <p:sp>
        <p:nvSpPr>
          <p:cNvPr id="63492" name="Rectangle 4"/>
          <p:cNvSpPr>
            <a:spLocks noGrp="1" noRot="1" noChangeAspect="1" noChangeArrowheads="1" noTextEdit="1"/>
          </p:cNvSpPr>
          <p:nvPr>
            <p:ph type="sldImg" idx="2"/>
          </p:nvPr>
        </p:nvSpPr>
        <p:spPr bwMode="auto">
          <a:xfrm>
            <a:off x="458788" y="720725"/>
            <a:ext cx="6397625" cy="3598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7" name="Rectangle 5"/>
          <p:cNvSpPr>
            <a:spLocks noGrp="1" noChangeArrowheads="1"/>
          </p:cNvSpPr>
          <p:nvPr>
            <p:ph type="body" sz="quarter" idx="3"/>
          </p:nvPr>
        </p:nvSpPr>
        <p:spPr bwMode="auto">
          <a:xfrm>
            <a:off x="731838" y="4559300"/>
            <a:ext cx="5851525" cy="4321175"/>
          </a:xfrm>
          <a:prstGeom prst="rect">
            <a:avLst/>
          </a:prstGeom>
          <a:noFill/>
          <a:ln>
            <a:noFill/>
          </a:ln>
          <a:effectLst/>
        </p:spPr>
        <p:txBody>
          <a:bodyPr vert="horz" wrap="square" lIns="99048" tIns="49524" rIns="99048" bIns="4952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a:noFill/>
          </a:ln>
          <a:effectLst/>
        </p:spPr>
        <p:txBody>
          <a:bodyPr vert="horz" wrap="square" lIns="99048" tIns="49524" rIns="99048" bIns="49524" numCol="1" anchor="b" anchorCtr="0" compatLnSpc="1">
            <a:prstTxWarp prst="textNoShape">
              <a:avLst/>
            </a:prstTxWarp>
          </a:bodyPr>
          <a:lstStyle>
            <a:lvl1pPr defTabSz="990600" fontAlgn="base">
              <a:defRPr sz="1300">
                <a:solidFill>
                  <a:schemeClr val="tx1"/>
                </a:solidFill>
                <a:ea typeface="+mn-ea"/>
              </a:defRPr>
            </a:lvl1pPr>
          </a:lstStyle>
          <a:p>
            <a:pPr>
              <a:defRPr/>
            </a:pPr>
            <a:endParaRPr lang="en-US"/>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a:noFill/>
          </a:ln>
          <a:effectLst/>
        </p:spPr>
        <p:txBody>
          <a:bodyPr vert="horz" wrap="square" lIns="99048" tIns="49524" rIns="99048" bIns="49524" numCol="1" anchor="b" anchorCtr="0" compatLnSpc="1">
            <a:prstTxWarp prst="textNoShape">
              <a:avLst/>
            </a:prstTxWarp>
          </a:bodyPr>
          <a:lstStyle>
            <a:lvl1pPr algn="r" defTabSz="990600" fontAlgn="base">
              <a:defRPr sz="1300">
                <a:solidFill>
                  <a:schemeClr val="tx1"/>
                </a:solidFill>
              </a:defRPr>
            </a:lvl1pPr>
          </a:lstStyle>
          <a:p>
            <a:fld id="{6D6AA351-6953-1E48-8EC4-68F89E579C6C}" type="slidenum">
              <a:rPr lang="en-US"/>
              <a:pPr/>
              <a:t>‹#›</a:t>
            </a:fld>
            <a:endParaRPr lang="en-US"/>
          </a:p>
        </p:txBody>
      </p:sp>
    </p:spTree>
    <p:extLst>
      <p:ext uri="{BB962C8B-B14F-4D97-AF65-F5344CB8AC3E}">
        <p14:creationId xmlns:p14="http://schemas.microsoft.com/office/powerpoint/2010/main" val="41101013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znBa13Earm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2</a:t>
            </a:fld>
            <a:endParaRPr lang="en-US"/>
          </a:p>
        </p:txBody>
      </p:sp>
    </p:spTree>
    <p:extLst>
      <p:ext uri="{BB962C8B-B14F-4D97-AF65-F5344CB8AC3E}">
        <p14:creationId xmlns:p14="http://schemas.microsoft.com/office/powerpoint/2010/main" val="1179276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12</a:t>
            </a:fld>
            <a:endParaRPr lang="en-US"/>
          </a:p>
        </p:txBody>
      </p:sp>
    </p:spTree>
    <p:extLst>
      <p:ext uri="{BB962C8B-B14F-4D97-AF65-F5344CB8AC3E}">
        <p14:creationId xmlns:p14="http://schemas.microsoft.com/office/powerpoint/2010/main" val="2995409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AU" b="1" i="0" dirty="0">
                <a:solidFill>
                  <a:srgbClr val="374151"/>
                </a:solidFill>
                <a:effectLst/>
                <a:latin typeface="Söhne"/>
              </a:rPr>
              <a:t>Normal Distribution (Bell Curve)</a:t>
            </a:r>
            <a:endParaRPr lang="en-AU" b="0" i="0" dirty="0">
              <a:solidFill>
                <a:srgbClr val="374151"/>
              </a:solidFill>
              <a:effectLst/>
              <a:latin typeface="Söhne"/>
            </a:endParaRPr>
          </a:p>
          <a:p>
            <a:pPr marL="742950" lvl="1" indent="-285750" algn="l">
              <a:buFont typeface="+mj-lt"/>
              <a:buAutoNum type="arabicPeriod"/>
            </a:pPr>
            <a:r>
              <a:rPr lang="en-AU" b="1" i="0" dirty="0">
                <a:solidFill>
                  <a:srgbClr val="374151"/>
                </a:solidFill>
                <a:effectLst/>
                <a:latin typeface="Söhne"/>
              </a:rPr>
              <a:t>Example</a:t>
            </a:r>
            <a:r>
              <a:rPr lang="en-AU" b="0" i="0" dirty="0">
                <a:solidFill>
                  <a:srgbClr val="374151"/>
                </a:solidFill>
                <a:effectLst/>
                <a:latin typeface="Söhne"/>
              </a:rPr>
              <a:t>: Imagine a class where most students scored around 70 out of 100, with fewer students scoring very high (like 90+) or very low (like below 50). This data might be normally distributed.</a:t>
            </a:r>
          </a:p>
          <a:p>
            <a:pPr marL="742950" lvl="1" indent="-285750" algn="l">
              <a:buFont typeface="+mj-lt"/>
              <a:buAutoNum type="arabicPeriod"/>
            </a:pPr>
            <a:r>
              <a:rPr lang="en-AU" b="1" i="0" dirty="0">
                <a:solidFill>
                  <a:srgbClr val="374151"/>
                </a:solidFill>
                <a:effectLst/>
                <a:latin typeface="Söhne"/>
              </a:rPr>
              <a:t>Impact on Analysis</a:t>
            </a:r>
            <a:r>
              <a:rPr lang="en-AU" b="0" i="0" dirty="0">
                <a:solidFill>
                  <a:srgbClr val="374151"/>
                </a:solidFill>
                <a:effectLst/>
                <a:latin typeface="Söhne"/>
              </a:rPr>
              <a:t>:</a:t>
            </a:r>
          </a:p>
          <a:p>
            <a:pPr marL="1143000" lvl="2" indent="-228600" algn="l">
              <a:buFont typeface="+mj-lt"/>
              <a:buAutoNum type="arabicPeriod"/>
            </a:pPr>
            <a:r>
              <a:rPr lang="en-AU" b="0" i="0" dirty="0">
                <a:solidFill>
                  <a:srgbClr val="374151"/>
                </a:solidFill>
                <a:effectLst/>
                <a:latin typeface="Söhne"/>
              </a:rPr>
              <a:t>The mean, median, and mode will be roughly the same, </a:t>
            </a:r>
            <a:r>
              <a:rPr lang="en-AU" b="0" i="0" dirty="0" err="1">
                <a:solidFill>
                  <a:srgbClr val="374151"/>
                </a:solidFill>
                <a:effectLst/>
                <a:latin typeface="Söhne"/>
              </a:rPr>
              <a:t>centered</a:t>
            </a:r>
            <a:r>
              <a:rPr lang="en-AU" b="0" i="0" dirty="0">
                <a:solidFill>
                  <a:srgbClr val="374151"/>
                </a:solidFill>
                <a:effectLst/>
                <a:latin typeface="Söhne"/>
              </a:rPr>
              <a:t> at the peak of the distribution.</a:t>
            </a:r>
          </a:p>
          <a:p>
            <a:pPr marL="1143000" lvl="2" indent="-228600" algn="l">
              <a:buFont typeface="+mj-lt"/>
              <a:buAutoNum type="arabicPeriod"/>
            </a:pPr>
            <a:r>
              <a:rPr lang="en-AU" b="0" i="0" dirty="0">
                <a:solidFill>
                  <a:srgbClr val="374151"/>
                </a:solidFill>
                <a:effectLst/>
                <a:latin typeface="Söhne"/>
              </a:rPr>
              <a:t>Data analysis becomes more predictable. Standard statistical tests (like t-tests) that assume normality can be applied.</a:t>
            </a:r>
          </a:p>
          <a:p>
            <a:pPr marL="1143000" lvl="2" indent="-228600" algn="l">
              <a:buFont typeface="+mj-lt"/>
              <a:buAutoNum type="arabicPeriod"/>
            </a:pPr>
            <a:r>
              <a:rPr lang="en-AU" b="0" i="0" dirty="0">
                <a:solidFill>
                  <a:srgbClr val="374151"/>
                </a:solidFill>
                <a:effectLst/>
                <a:latin typeface="Söhne"/>
              </a:rPr>
              <a:t>It's easier to make inferences about the population based on sample data.</a:t>
            </a:r>
          </a:p>
          <a:p>
            <a:pPr algn="l">
              <a:buFont typeface="+mj-lt"/>
              <a:buAutoNum type="arabicPeriod"/>
            </a:pPr>
            <a:r>
              <a:rPr lang="en-AU" b="1" i="0" dirty="0">
                <a:solidFill>
                  <a:srgbClr val="374151"/>
                </a:solidFill>
                <a:effectLst/>
                <a:latin typeface="Söhne"/>
              </a:rPr>
              <a:t>Right-Skewed (Positive Skew) Distribution</a:t>
            </a:r>
            <a:endParaRPr lang="en-AU" b="0" i="0" dirty="0">
              <a:solidFill>
                <a:srgbClr val="374151"/>
              </a:solidFill>
              <a:effectLst/>
              <a:latin typeface="Söhne"/>
            </a:endParaRPr>
          </a:p>
          <a:p>
            <a:pPr marL="742950" lvl="1" indent="-285750" algn="l">
              <a:buFont typeface="+mj-lt"/>
              <a:buAutoNum type="arabicPeriod"/>
            </a:pPr>
            <a:r>
              <a:rPr lang="en-AU" b="1" i="0" dirty="0">
                <a:solidFill>
                  <a:srgbClr val="374151"/>
                </a:solidFill>
                <a:effectLst/>
                <a:latin typeface="Söhne"/>
              </a:rPr>
              <a:t>Example</a:t>
            </a:r>
            <a:r>
              <a:rPr lang="en-AU" b="0" i="0" dirty="0">
                <a:solidFill>
                  <a:srgbClr val="374151"/>
                </a:solidFill>
                <a:effectLst/>
                <a:latin typeface="Söhne"/>
              </a:rPr>
              <a:t>: Now, imagine a difficult class test where most students scored between 10 to 50, but a few exceptionally good students scored above 90. This creates a long tail on the right side of the distribution.</a:t>
            </a:r>
          </a:p>
          <a:p>
            <a:pPr marL="742950" lvl="1" indent="-285750" algn="l">
              <a:buFont typeface="+mj-lt"/>
              <a:buAutoNum type="arabicPeriod"/>
            </a:pPr>
            <a:r>
              <a:rPr lang="en-AU" b="1" i="0" dirty="0">
                <a:solidFill>
                  <a:srgbClr val="374151"/>
                </a:solidFill>
                <a:effectLst/>
                <a:latin typeface="Söhne"/>
              </a:rPr>
              <a:t>Impact on Analysis</a:t>
            </a:r>
            <a:r>
              <a:rPr lang="en-AU" b="0" i="0" dirty="0">
                <a:solidFill>
                  <a:srgbClr val="374151"/>
                </a:solidFill>
                <a:effectLst/>
                <a:latin typeface="Söhne"/>
              </a:rPr>
              <a:t>:</a:t>
            </a:r>
          </a:p>
          <a:p>
            <a:pPr marL="1143000" lvl="2" indent="-228600" algn="l">
              <a:buFont typeface="+mj-lt"/>
              <a:buAutoNum type="arabicPeriod"/>
            </a:pPr>
            <a:r>
              <a:rPr lang="en-AU" b="0" i="0" dirty="0">
                <a:solidFill>
                  <a:srgbClr val="374151"/>
                </a:solidFill>
                <a:effectLst/>
                <a:latin typeface="Söhne"/>
              </a:rPr>
              <a:t>The mean will be greater than the median, which is greater than the mode.</a:t>
            </a:r>
          </a:p>
          <a:p>
            <a:pPr marL="1143000" lvl="2" indent="-228600" algn="l">
              <a:buFont typeface="+mj-lt"/>
              <a:buAutoNum type="arabicPeriod"/>
            </a:pPr>
            <a:r>
              <a:rPr lang="en-AU" b="0" i="0" dirty="0">
                <a:solidFill>
                  <a:srgbClr val="374151"/>
                </a:solidFill>
                <a:effectLst/>
                <a:latin typeface="Söhne"/>
              </a:rPr>
              <a:t>Standard measures like the mean can be misleading since they'll be pulled up by the few high scores.</a:t>
            </a:r>
          </a:p>
          <a:p>
            <a:pPr marL="1143000" lvl="2" indent="-228600" algn="l">
              <a:buFont typeface="+mj-lt"/>
              <a:buAutoNum type="arabicPeriod"/>
            </a:pPr>
            <a:r>
              <a:rPr lang="en-AU" b="0" i="0" dirty="0">
                <a:solidFill>
                  <a:srgbClr val="374151"/>
                </a:solidFill>
                <a:effectLst/>
                <a:latin typeface="Söhne"/>
              </a:rPr>
              <a:t>Non-normality tests or data transformations may be necessary before applying certain statistical tests.</a:t>
            </a:r>
          </a:p>
          <a:p>
            <a:pPr algn="l">
              <a:buFont typeface="+mj-lt"/>
              <a:buAutoNum type="arabicPeriod"/>
            </a:pPr>
            <a:r>
              <a:rPr lang="en-AU" b="1" i="0" dirty="0">
                <a:solidFill>
                  <a:srgbClr val="374151"/>
                </a:solidFill>
                <a:effectLst/>
                <a:latin typeface="Söhne"/>
              </a:rPr>
              <a:t>Left-Skewed (Negative Skew) Distribution</a:t>
            </a:r>
            <a:endParaRPr lang="en-AU" b="0" i="0" dirty="0">
              <a:solidFill>
                <a:srgbClr val="374151"/>
              </a:solidFill>
              <a:effectLst/>
              <a:latin typeface="Söhne"/>
            </a:endParaRPr>
          </a:p>
          <a:p>
            <a:pPr marL="742950" lvl="1" indent="-285750" algn="l">
              <a:buFont typeface="+mj-lt"/>
              <a:buAutoNum type="arabicPeriod"/>
            </a:pPr>
            <a:r>
              <a:rPr lang="en-AU" b="1" i="0" dirty="0">
                <a:solidFill>
                  <a:srgbClr val="374151"/>
                </a:solidFill>
                <a:effectLst/>
                <a:latin typeface="Söhne"/>
              </a:rPr>
              <a:t>Example</a:t>
            </a:r>
            <a:r>
              <a:rPr lang="en-AU" b="0" i="0" dirty="0">
                <a:solidFill>
                  <a:srgbClr val="374151"/>
                </a:solidFill>
                <a:effectLst/>
                <a:latin typeface="Söhne"/>
              </a:rPr>
              <a:t>: Consider a very easy class test where most students scored between 60 to 100, but a few students who didn't study at all scored below 20. This creates a long tail on the left side of the distribution.</a:t>
            </a:r>
          </a:p>
          <a:p>
            <a:pPr marL="742950" lvl="1" indent="-285750" algn="l">
              <a:buFont typeface="+mj-lt"/>
              <a:buAutoNum type="arabicPeriod"/>
            </a:pPr>
            <a:r>
              <a:rPr lang="en-AU" b="1" i="0" dirty="0">
                <a:solidFill>
                  <a:srgbClr val="374151"/>
                </a:solidFill>
                <a:effectLst/>
                <a:latin typeface="Söhne"/>
              </a:rPr>
              <a:t>Impact on Analysis</a:t>
            </a:r>
            <a:r>
              <a:rPr lang="en-AU" b="0" i="0" dirty="0">
                <a:solidFill>
                  <a:srgbClr val="374151"/>
                </a:solidFill>
                <a:effectLst/>
                <a:latin typeface="Söhne"/>
              </a:rPr>
              <a:t>:</a:t>
            </a:r>
          </a:p>
          <a:p>
            <a:pPr marL="1143000" lvl="2" indent="-228600" algn="l">
              <a:buFont typeface="+mj-lt"/>
              <a:buAutoNum type="arabicPeriod"/>
            </a:pPr>
            <a:r>
              <a:rPr lang="en-AU" b="0" i="0" dirty="0">
                <a:solidFill>
                  <a:srgbClr val="374151"/>
                </a:solidFill>
                <a:effectLst/>
                <a:latin typeface="Söhne"/>
              </a:rPr>
              <a:t>The mean will be less than the median, which is less than the mode.</a:t>
            </a:r>
          </a:p>
          <a:p>
            <a:pPr marL="1143000" lvl="2" indent="-228600" algn="l">
              <a:buFont typeface="+mj-lt"/>
              <a:buAutoNum type="arabicPeriod"/>
            </a:pPr>
            <a:r>
              <a:rPr lang="en-AU" b="0" i="0" dirty="0">
                <a:solidFill>
                  <a:srgbClr val="374151"/>
                </a:solidFill>
                <a:effectLst/>
                <a:latin typeface="Söhne"/>
              </a:rPr>
              <a:t>Standard measures like the mean can be misleading since they'll be pulled down by the few low scores.</a:t>
            </a:r>
          </a:p>
          <a:p>
            <a:pPr marL="1143000" lvl="2" indent="-228600" algn="l">
              <a:buFont typeface="+mj-lt"/>
              <a:buAutoNum type="arabicPeriod"/>
            </a:pPr>
            <a:r>
              <a:rPr lang="en-AU" b="0" i="0" dirty="0">
                <a:solidFill>
                  <a:srgbClr val="374151"/>
                </a:solidFill>
                <a:effectLst/>
                <a:latin typeface="Söhne"/>
              </a:rPr>
              <a:t>As with the right-skewed distribution, certain statistical tests might not be directly applicable, necessitating data transformations or non-parametric tests.</a:t>
            </a:r>
          </a:p>
          <a:p>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13</a:t>
            </a:fld>
            <a:endParaRPr lang="en-US"/>
          </a:p>
        </p:txBody>
      </p:sp>
    </p:spTree>
    <p:extLst>
      <p:ext uri="{BB962C8B-B14F-4D97-AF65-F5344CB8AC3E}">
        <p14:creationId xmlns:p14="http://schemas.microsoft.com/office/powerpoint/2010/main" val="1709547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charset="0"/>
                <a:cs typeface="Arial" charset="0"/>
              </a:rPr>
              <a:t>A </a:t>
            </a:r>
            <a:r>
              <a:rPr lang="en-US" sz="1200" b="1" i="0" kern="1200" dirty="0">
                <a:solidFill>
                  <a:schemeClr val="tx1"/>
                </a:solidFill>
                <a:effectLst/>
                <a:latin typeface="Arial" charset="0"/>
                <a:ea typeface="ＭＳ Ｐゴシック" charset="0"/>
                <a:cs typeface="Arial" charset="0"/>
              </a:rPr>
              <a:t>scatter plot </a:t>
            </a:r>
            <a:r>
              <a:rPr lang="en-US" sz="1200" b="0" i="0" kern="1200" dirty="0">
                <a:solidFill>
                  <a:schemeClr val="tx1"/>
                </a:solidFill>
                <a:effectLst/>
                <a:latin typeface="Arial" charset="0"/>
                <a:ea typeface="ＭＳ Ｐゴシック" charset="0"/>
                <a:cs typeface="Arial" charset="0"/>
              </a:rPr>
              <a:t>is one of the most effective graphical methods for determining if there appears to be a relationship, pattern, or trend between two numeric attributes</a:t>
            </a:r>
            <a:r>
              <a:rPr lang="en-US" dirty="0"/>
              <a:t> </a:t>
            </a:r>
            <a:br>
              <a:rPr lang="en-US" dirty="0"/>
            </a:br>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14</a:t>
            </a:fld>
            <a:endParaRPr lang="en-US"/>
          </a:p>
        </p:txBody>
      </p:sp>
    </p:spTree>
    <p:extLst>
      <p:ext uri="{BB962C8B-B14F-4D97-AF65-F5344CB8AC3E}">
        <p14:creationId xmlns:p14="http://schemas.microsoft.com/office/powerpoint/2010/main" val="1556562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15</a:t>
            </a:fld>
            <a:endParaRPr lang="en-US"/>
          </a:p>
        </p:txBody>
      </p:sp>
    </p:spTree>
    <p:extLst>
      <p:ext uri="{BB962C8B-B14F-4D97-AF65-F5344CB8AC3E}">
        <p14:creationId xmlns:p14="http://schemas.microsoft.com/office/powerpoint/2010/main" val="505832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16</a:t>
            </a:fld>
            <a:endParaRPr lang="en-US"/>
          </a:p>
        </p:txBody>
      </p:sp>
    </p:spTree>
    <p:extLst>
      <p:ext uri="{BB962C8B-B14F-4D97-AF65-F5344CB8AC3E}">
        <p14:creationId xmlns:p14="http://schemas.microsoft.com/office/powerpoint/2010/main" val="2850874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17</a:t>
            </a:fld>
            <a:endParaRPr lang="en-US"/>
          </a:p>
        </p:txBody>
      </p:sp>
    </p:spTree>
    <p:extLst>
      <p:ext uri="{BB962C8B-B14F-4D97-AF65-F5344CB8AC3E}">
        <p14:creationId xmlns:p14="http://schemas.microsoft.com/office/powerpoint/2010/main" val="1560132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dirty="0"/>
              <a:t>mean vs median: </a:t>
            </a:r>
            <a:r>
              <a:rPr lang="en-AU" b="0" i="0" dirty="0">
                <a:solidFill>
                  <a:srgbClr val="374151"/>
                </a:solidFill>
                <a:effectLst/>
                <a:latin typeface="Söhne"/>
              </a:rPr>
              <a:t>the example of the monthly salaries (in thousands) of a small team of employees at a company</a:t>
            </a:r>
          </a:p>
          <a:p>
            <a:br>
              <a:rPr lang="en-AU" dirty="0"/>
            </a:br>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18</a:t>
            </a:fld>
            <a:endParaRPr lang="en-US"/>
          </a:p>
        </p:txBody>
      </p:sp>
    </p:spTree>
    <p:extLst>
      <p:ext uri="{BB962C8B-B14F-4D97-AF65-F5344CB8AC3E}">
        <p14:creationId xmlns:p14="http://schemas.microsoft.com/office/powerpoint/2010/main" val="3422589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AU" dirty="0"/>
            </a:br>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19</a:t>
            </a:fld>
            <a:endParaRPr lang="en-US"/>
          </a:p>
        </p:txBody>
      </p:sp>
    </p:spTree>
    <p:extLst>
      <p:ext uri="{BB962C8B-B14F-4D97-AF65-F5344CB8AC3E}">
        <p14:creationId xmlns:p14="http://schemas.microsoft.com/office/powerpoint/2010/main" val="3359248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rial" charset="0"/>
                <a:ea typeface="ＭＳ Ｐゴシック" charset="0"/>
                <a:cs typeface="Arial" charset="0"/>
              </a:rPr>
              <a:t>Data cleaning </a:t>
            </a:r>
            <a:r>
              <a:rPr lang="en-US" sz="1200" b="0" i="0" kern="1200" dirty="0">
                <a:solidFill>
                  <a:schemeClr val="tx1"/>
                </a:solidFill>
                <a:effectLst/>
                <a:latin typeface="Arial" charset="0"/>
                <a:ea typeface="ＭＳ Ｐゴシック" charset="0"/>
                <a:cs typeface="Arial" charset="0"/>
              </a:rPr>
              <a:t>routines work to “clean” the data by filling in missing values, smoothing noisy data, identifying or removing outliers, and resolving inconsistencies.</a:t>
            </a:r>
            <a:r>
              <a:rPr lang="en-US" dirty="0"/>
              <a:t> </a:t>
            </a:r>
            <a:br>
              <a:rPr lang="en-US" dirty="0"/>
            </a:br>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20</a:t>
            </a:fld>
            <a:endParaRPr lang="en-US"/>
          </a:p>
        </p:txBody>
      </p:sp>
    </p:spTree>
    <p:extLst>
      <p:ext uri="{BB962C8B-B14F-4D97-AF65-F5344CB8AC3E}">
        <p14:creationId xmlns:p14="http://schemas.microsoft.com/office/powerpoint/2010/main" val="3613811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AU" sz="1200" b="0" i="0" dirty="0">
                <a:solidFill>
                  <a:srgbClr val="374151"/>
                </a:solidFill>
                <a:effectLst/>
                <a:latin typeface="Söhne"/>
              </a:rPr>
              <a:t>Dealing with missing values is a crucial aspect of data cleaning, as missing values can introduce bias or reduce the statistical power of a dataset. Several techniques can be employed to handle them:</a:t>
            </a:r>
            <a:endParaRPr lang="en-AU" sz="1200" dirty="0"/>
          </a:p>
          <a:p>
            <a:pPr algn="l"/>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21</a:t>
            </a:fld>
            <a:endParaRPr lang="en-US"/>
          </a:p>
        </p:txBody>
      </p:sp>
    </p:spTree>
    <p:extLst>
      <p:ext uri="{BB962C8B-B14F-4D97-AF65-F5344CB8AC3E}">
        <p14:creationId xmlns:p14="http://schemas.microsoft.com/office/powerpoint/2010/main" val="872887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AU" b="1" i="0" dirty="0">
                <a:solidFill>
                  <a:srgbClr val="000000"/>
                </a:solidFill>
                <a:effectLst/>
                <a:latin typeface="Söhne"/>
              </a:rPr>
              <a:t>Performance:</a:t>
            </a:r>
            <a:endParaRPr lang="en-AU" b="0" i="0" dirty="0">
              <a:solidFill>
                <a:srgbClr val="000000"/>
              </a:solidFill>
              <a:effectLst/>
              <a:latin typeface="Söhne"/>
            </a:endParaRPr>
          </a:p>
          <a:p>
            <a:pPr marL="742950" lvl="1" indent="-285750" algn="l">
              <a:buFont typeface="+mj-lt"/>
              <a:buAutoNum type="arabicPeriod"/>
            </a:pPr>
            <a:r>
              <a:rPr lang="en-AU" b="1" i="0" dirty="0">
                <a:solidFill>
                  <a:srgbClr val="000000"/>
                </a:solidFill>
                <a:effectLst/>
                <a:latin typeface="Söhne"/>
              </a:rPr>
              <a:t>In-memory Computing:</a:t>
            </a:r>
            <a:r>
              <a:rPr lang="en-AU" b="0" i="0" dirty="0">
                <a:solidFill>
                  <a:srgbClr val="000000"/>
                </a:solidFill>
                <a:effectLst/>
                <a:latin typeface="Söhne"/>
              </a:rPr>
              <a:t> Spark utilizes in-memory processing, which means it stores data in RAM instead of relying on disk-based storage. This leads to faster data access and computation speeds.</a:t>
            </a:r>
          </a:p>
          <a:p>
            <a:pPr marL="742950" lvl="1" indent="-285750" algn="l">
              <a:buFont typeface="+mj-lt"/>
              <a:buAutoNum type="arabicPeriod"/>
            </a:pPr>
            <a:r>
              <a:rPr lang="en-AU" b="1" i="0" dirty="0">
                <a:solidFill>
                  <a:srgbClr val="000000"/>
                </a:solidFill>
                <a:effectLst/>
                <a:latin typeface="Söhne"/>
              </a:rPr>
              <a:t>Optimized Execution Plans:</a:t>
            </a:r>
            <a:r>
              <a:rPr lang="en-AU" b="0" i="0" dirty="0">
                <a:solidFill>
                  <a:srgbClr val="000000"/>
                </a:solidFill>
                <a:effectLst/>
                <a:latin typeface="Söhne"/>
              </a:rPr>
              <a:t> With Catalyst optimizer, Spark creates efficient execution plans for operations, further speeding up tasks.</a:t>
            </a:r>
          </a:p>
          <a:p>
            <a:pPr algn="l">
              <a:buFont typeface="+mj-lt"/>
              <a:buAutoNum type="arabicPeriod"/>
            </a:pPr>
            <a:r>
              <a:rPr lang="en-AU" b="1" i="0" dirty="0">
                <a:solidFill>
                  <a:srgbClr val="000000"/>
                </a:solidFill>
                <a:effectLst/>
                <a:latin typeface="Söhne"/>
              </a:rPr>
              <a:t>Flexibility:</a:t>
            </a:r>
            <a:endParaRPr lang="en-AU" b="0" i="0" dirty="0">
              <a:solidFill>
                <a:srgbClr val="000000"/>
              </a:solidFill>
              <a:effectLst/>
              <a:latin typeface="Söhne"/>
            </a:endParaRPr>
          </a:p>
          <a:p>
            <a:pPr marL="742950" lvl="1" indent="-285750" algn="l">
              <a:buFont typeface="+mj-lt"/>
              <a:buAutoNum type="arabicPeriod"/>
            </a:pPr>
            <a:r>
              <a:rPr lang="en-AU" b="1" i="0" dirty="0">
                <a:solidFill>
                  <a:srgbClr val="000000"/>
                </a:solidFill>
                <a:effectLst/>
                <a:latin typeface="Söhne"/>
              </a:rPr>
              <a:t>Multiple Languages:</a:t>
            </a:r>
            <a:r>
              <a:rPr lang="en-AU" b="0" i="0" dirty="0">
                <a:solidFill>
                  <a:srgbClr val="000000"/>
                </a:solidFill>
                <a:effectLst/>
                <a:latin typeface="Söhne"/>
              </a:rPr>
              <a:t> Spark provides native APIs in Java, Scala, Python, and R. This broadens its appeal to developers from different programming backgrounds.</a:t>
            </a:r>
          </a:p>
          <a:p>
            <a:pPr marL="742950" lvl="1" indent="-285750" algn="l">
              <a:buFont typeface="+mj-lt"/>
              <a:buAutoNum type="arabicPeriod"/>
            </a:pPr>
            <a:r>
              <a:rPr lang="en-AU" b="1" i="0" dirty="0">
                <a:solidFill>
                  <a:srgbClr val="000000"/>
                </a:solidFill>
                <a:effectLst/>
                <a:latin typeface="Söhne"/>
              </a:rPr>
              <a:t>Varied Data Sources:</a:t>
            </a:r>
            <a:r>
              <a:rPr lang="en-AU" b="0" i="0" dirty="0">
                <a:solidFill>
                  <a:srgbClr val="000000"/>
                </a:solidFill>
                <a:effectLst/>
                <a:latin typeface="Söhne"/>
              </a:rPr>
              <a:t> It supports various data sources including HDFS, Cassandra, HBase, Amazon S3, and many more.</a:t>
            </a:r>
          </a:p>
          <a:p>
            <a:pPr algn="l">
              <a:buFont typeface="+mj-lt"/>
              <a:buAutoNum type="arabicPeriod"/>
            </a:pPr>
            <a:r>
              <a:rPr lang="en-AU" b="1" i="0" dirty="0">
                <a:solidFill>
                  <a:srgbClr val="000000"/>
                </a:solidFill>
                <a:effectLst/>
                <a:latin typeface="Söhne"/>
              </a:rPr>
              <a:t>Unified Platform:</a:t>
            </a:r>
            <a:endParaRPr lang="en-AU" b="0" i="0" dirty="0">
              <a:solidFill>
                <a:srgbClr val="000000"/>
              </a:solidFill>
              <a:effectLst/>
              <a:latin typeface="Söhne"/>
            </a:endParaRPr>
          </a:p>
          <a:p>
            <a:pPr marL="742950" lvl="1" indent="-285750" algn="l">
              <a:buFont typeface="+mj-lt"/>
              <a:buAutoNum type="arabicPeriod"/>
            </a:pPr>
            <a:r>
              <a:rPr lang="en-AU" b="0" i="0" dirty="0">
                <a:solidFill>
                  <a:srgbClr val="000000"/>
                </a:solidFill>
                <a:effectLst/>
                <a:latin typeface="Söhne"/>
              </a:rPr>
              <a:t>Spark offers built-in libraries for various tasks. This includes Spark SQL for SQL and structured data processing, </a:t>
            </a:r>
            <a:r>
              <a:rPr lang="en-AU" b="0" i="0" dirty="0" err="1">
                <a:solidFill>
                  <a:srgbClr val="000000"/>
                </a:solidFill>
                <a:effectLst/>
                <a:latin typeface="Söhne"/>
              </a:rPr>
              <a:t>MLlib</a:t>
            </a:r>
            <a:r>
              <a:rPr lang="en-AU" b="0" i="0" dirty="0">
                <a:solidFill>
                  <a:srgbClr val="000000"/>
                </a:solidFill>
                <a:effectLst/>
                <a:latin typeface="Söhne"/>
              </a:rPr>
              <a:t> for machine learning, </a:t>
            </a:r>
            <a:r>
              <a:rPr lang="en-AU" b="0" i="0" dirty="0" err="1">
                <a:solidFill>
                  <a:srgbClr val="000000"/>
                </a:solidFill>
                <a:effectLst/>
                <a:latin typeface="Söhne"/>
              </a:rPr>
              <a:t>GraphX</a:t>
            </a:r>
            <a:r>
              <a:rPr lang="en-AU" b="0" i="0" dirty="0">
                <a:solidFill>
                  <a:srgbClr val="000000"/>
                </a:solidFill>
                <a:effectLst/>
                <a:latin typeface="Söhne"/>
              </a:rPr>
              <a:t> for graph processing, and Spark Streaming for real-time data processing. This unification means that developers can use a single framework to handle varied processing tasks, simplifying the development process.</a:t>
            </a:r>
          </a:p>
          <a:p>
            <a:pPr algn="l">
              <a:buFont typeface="+mj-lt"/>
              <a:buAutoNum type="arabicPeriod"/>
            </a:pPr>
            <a:r>
              <a:rPr lang="en-AU" b="1" i="0" dirty="0">
                <a:solidFill>
                  <a:srgbClr val="000000"/>
                </a:solidFill>
                <a:effectLst/>
                <a:latin typeface="Söhne"/>
              </a:rPr>
              <a:t>Fault Tolerance:</a:t>
            </a:r>
            <a:endParaRPr lang="en-AU" b="0" i="0" dirty="0">
              <a:solidFill>
                <a:srgbClr val="000000"/>
              </a:solidFill>
              <a:effectLst/>
              <a:latin typeface="Söhne"/>
            </a:endParaRPr>
          </a:p>
          <a:p>
            <a:pPr marL="742950" lvl="1" indent="-285750" algn="l">
              <a:buFont typeface="+mj-lt"/>
              <a:buAutoNum type="arabicPeriod"/>
            </a:pPr>
            <a:r>
              <a:rPr lang="en-AU" b="0" i="0" dirty="0">
                <a:solidFill>
                  <a:srgbClr val="000000"/>
                </a:solidFill>
                <a:effectLst/>
                <a:latin typeface="Söhne"/>
              </a:rPr>
              <a:t>Through the lineage information of RDDs (and other data structures), if any partition of an RDD is lost, Spark can recompute it using its lineage. This ensures that data is not lost and computations can still proceed in the case of node failures.</a:t>
            </a:r>
          </a:p>
          <a:p>
            <a:pPr algn="l">
              <a:buFont typeface="+mj-lt"/>
              <a:buAutoNum type="arabicPeriod"/>
            </a:pPr>
            <a:r>
              <a:rPr lang="en-AU" b="1" i="0" dirty="0">
                <a:solidFill>
                  <a:srgbClr val="000000"/>
                </a:solidFill>
                <a:effectLst/>
                <a:latin typeface="Söhne"/>
              </a:rPr>
              <a:t>Scalability:</a:t>
            </a:r>
            <a:endParaRPr lang="en-AU" b="0" i="0" dirty="0">
              <a:solidFill>
                <a:srgbClr val="000000"/>
              </a:solidFill>
              <a:effectLst/>
              <a:latin typeface="Söhne"/>
            </a:endParaRPr>
          </a:p>
          <a:p>
            <a:pPr marL="742950" lvl="1" indent="-285750" algn="l">
              <a:buFont typeface="+mj-lt"/>
              <a:buAutoNum type="arabicPeriod"/>
            </a:pPr>
            <a:r>
              <a:rPr lang="en-AU" b="0" i="0" dirty="0">
                <a:solidFill>
                  <a:srgbClr val="000000"/>
                </a:solidFill>
                <a:effectLst/>
                <a:latin typeface="Söhne"/>
              </a:rPr>
              <a:t>Spark can scale from a single machine to thousands of nodes, making it suitable for tasks ranging from local data processing on a laptop to processing petabytes of data on a large cluster.</a:t>
            </a:r>
          </a:p>
          <a:p>
            <a:pPr algn="l">
              <a:buFont typeface="+mj-lt"/>
              <a:buAutoNum type="arabicPeriod"/>
            </a:pPr>
            <a:r>
              <a:rPr lang="en-AU" b="1" i="0" dirty="0">
                <a:solidFill>
                  <a:srgbClr val="000000"/>
                </a:solidFill>
                <a:effectLst/>
                <a:latin typeface="Söhne"/>
              </a:rPr>
              <a:t>Community and Ecosystem:</a:t>
            </a:r>
            <a:endParaRPr lang="en-AU" b="0" i="0" dirty="0">
              <a:solidFill>
                <a:srgbClr val="000000"/>
              </a:solidFill>
              <a:effectLst/>
              <a:latin typeface="Söhne"/>
            </a:endParaRPr>
          </a:p>
          <a:p>
            <a:pPr marL="742950" lvl="1" indent="-285750" algn="l">
              <a:buFont typeface="+mj-lt"/>
              <a:buAutoNum type="arabicPeriod"/>
            </a:pPr>
            <a:r>
              <a:rPr lang="en-AU" b="0" i="0" dirty="0">
                <a:solidFill>
                  <a:srgbClr val="000000"/>
                </a:solidFill>
                <a:effectLst/>
                <a:latin typeface="Söhne"/>
              </a:rPr>
              <a:t>Spark has a vibrant and active community. This means extensive documentation, regular updates, and a plethora of resources for new users.</a:t>
            </a:r>
          </a:p>
          <a:p>
            <a:pPr algn="l">
              <a:buFont typeface="+mj-lt"/>
              <a:buAutoNum type="arabicPeriod"/>
            </a:pPr>
            <a:r>
              <a:rPr lang="en-AU" b="1" i="0" dirty="0">
                <a:solidFill>
                  <a:srgbClr val="000000"/>
                </a:solidFill>
                <a:effectLst/>
                <a:latin typeface="Söhne"/>
              </a:rPr>
              <a:t>Advanced Analytics:</a:t>
            </a:r>
            <a:endParaRPr lang="en-AU" b="0" i="0" dirty="0">
              <a:solidFill>
                <a:srgbClr val="000000"/>
              </a:solidFill>
              <a:effectLst/>
              <a:latin typeface="Söhne"/>
            </a:endParaRPr>
          </a:p>
          <a:p>
            <a:pPr marL="742950" lvl="1" indent="-285750" algn="l">
              <a:buFont typeface="+mj-lt"/>
              <a:buAutoNum type="arabicPeriod"/>
            </a:pPr>
            <a:r>
              <a:rPr lang="en-AU" b="0" i="0" dirty="0">
                <a:solidFill>
                  <a:srgbClr val="000000"/>
                </a:solidFill>
                <a:effectLst/>
                <a:latin typeface="Söhne"/>
              </a:rPr>
              <a:t>Apart from basic data processing, Spark offers built-in libraries for more advanced analytics tasks. This includes machine learning (with </a:t>
            </a:r>
            <a:r>
              <a:rPr lang="en-AU" b="0" i="0" dirty="0" err="1">
                <a:solidFill>
                  <a:srgbClr val="000000"/>
                </a:solidFill>
                <a:effectLst/>
                <a:latin typeface="Söhne"/>
              </a:rPr>
              <a:t>MLlib</a:t>
            </a:r>
            <a:r>
              <a:rPr lang="en-AU" b="0" i="0" dirty="0">
                <a:solidFill>
                  <a:srgbClr val="000000"/>
                </a:solidFill>
                <a:effectLst/>
                <a:latin typeface="Söhne"/>
              </a:rPr>
              <a:t>) and graph algorithms (with </a:t>
            </a:r>
            <a:r>
              <a:rPr lang="en-AU" b="0" i="0" dirty="0" err="1">
                <a:solidFill>
                  <a:srgbClr val="000000"/>
                </a:solidFill>
                <a:effectLst/>
                <a:latin typeface="Söhne"/>
              </a:rPr>
              <a:t>GraphX</a:t>
            </a:r>
            <a:r>
              <a:rPr lang="en-AU" b="0" i="0" dirty="0">
                <a:solidFill>
                  <a:srgbClr val="000000"/>
                </a:solidFill>
                <a:effectLst/>
                <a:latin typeface="Söhne"/>
              </a:rPr>
              <a:t>).</a:t>
            </a:r>
          </a:p>
          <a:p>
            <a:pPr algn="l">
              <a:buFont typeface="+mj-lt"/>
              <a:buAutoNum type="arabicPeriod"/>
            </a:pPr>
            <a:r>
              <a:rPr lang="en-AU" b="1" i="0" dirty="0">
                <a:solidFill>
                  <a:srgbClr val="000000"/>
                </a:solidFill>
                <a:effectLst/>
                <a:latin typeface="Söhne"/>
              </a:rPr>
              <a:t>Stream and Batch Processing in One Framework:</a:t>
            </a:r>
            <a:endParaRPr lang="en-AU" b="0" i="0" dirty="0">
              <a:solidFill>
                <a:srgbClr val="000000"/>
              </a:solidFill>
              <a:effectLst/>
              <a:latin typeface="Söhne"/>
            </a:endParaRPr>
          </a:p>
          <a:p>
            <a:pPr marL="742950" lvl="1" indent="-285750" algn="l">
              <a:buFont typeface="+mj-lt"/>
              <a:buAutoNum type="arabicPeriod"/>
            </a:pPr>
            <a:r>
              <a:rPr lang="en-AU" b="0" i="0" dirty="0">
                <a:solidFill>
                  <a:srgbClr val="000000"/>
                </a:solidFill>
                <a:effectLst/>
                <a:latin typeface="Söhne"/>
              </a:rPr>
              <a:t>Unlike many other systems, Spark offers both batch processing and real-time stream processing in the same framework. This means you can use the same code base for both batch and stream processing tasks, simplifying development and maintenance.</a:t>
            </a:r>
          </a:p>
          <a:p>
            <a:pPr algn="l">
              <a:buFont typeface="+mj-lt"/>
              <a:buAutoNum type="arabicPeriod"/>
            </a:pPr>
            <a:r>
              <a:rPr lang="en-AU" b="1" i="0" dirty="0">
                <a:solidFill>
                  <a:srgbClr val="000000"/>
                </a:solidFill>
                <a:effectLst/>
                <a:latin typeface="Söhne"/>
              </a:rPr>
              <a:t>Ease of Use:</a:t>
            </a:r>
            <a:endParaRPr lang="en-AU" b="0" i="0" dirty="0">
              <a:solidFill>
                <a:srgbClr val="000000"/>
              </a:solidFill>
              <a:effectLst/>
              <a:latin typeface="Söhne"/>
            </a:endParaRPr>
          </a:p>
          <a:p>
            <a:pPr marL="742950" lvl="1" indent="-285750" algn="l">
              <a:buFont typeface="+mj-lt"/>
              <a:buAutoNum type="arabicPeriod"/>
            </a:pPr>
            <a:r>
              <a:rPr lang="en-AU" b="0" i="0" dirty="0">
                <a:solidFill>
                  <a:srgbClr val="000000"/>
                </a:solidFill>
                <a:effectLst/>
                <a:latin typeface="Söhne"/>
              </a:rPr>
              <a:t>High-level APIs and rich built-in functions make it easier to process data without getting into the intricacies of distributed computing.</a:t>
            </a:r>
          </a:p>
          <a:p>
            <a:pPr algn="l">
              <a:buFont typeface="+mj-lt"/>
              <a:buAutoNum type="arabicPeriod"/>
            </a:pPr>
            <a:r>
              <a:rPr lang="en-AU" b="1" i="0" dirty="0">
                <a:solidFill>
                  <a:srgbClr val="000000"/>
                </a:solidFill>
                <a:effectLst/>
                <a:latin typeface="Söhne"/>
              </a:rPr>
              <a:t>Integration with Big Data Tools:</a:t>
            </a:r>
            <a:endParaRPr lang="en-AU" b="0" i="0" dirty="0">
              <a:solidFill>
                <a:srgbClr val="000000"/>
              </a:solidFill>
              <a:effectLst/>
              <a:latin typeface="Söhne"/>
            </a:endParaRPr>
          </a:p>
          <a:p>
            <a:pPr algn="l">
              <a:buFont typeface="Arial" panose="020B0604020202020204" pitchFamily="34" charset="0"/>
              <a:buChar char="•"/>
            </a:pPr>
            <a:r>
              <a:rPr lang="en-AU" b="0" i="0" dirty="0">
                <a:solidFill>
                  <a:srgbClr val="000000"/>
                </a:solidFill>
                <a:effectLst/>
                <a:latin typeface="Söhne"/>
              </a:rPr>
              <a:t>Spark integrates well with popular big data frameworks like Hadoop. For instance, it can use HDFS for distributed storage and run on YARN, the resource manager of Hadoop.</a:t>
            </a:r>
          </a:p>
          <a:p>
            <a:pPr algn="l">
              <a:buFont typeface="+mj-lt"/>
              <a:buAutoNum type="arabicPeriod" startAt="11"/>
            </a:pPr>
            <a:r>
              <a:rPr lang="en-AU" b="1" i="0" dirty="0">
                <a:solidFill>
                  <a:srgbClr val="000000"/>
                </a:solidFill>
                <a:effectLst/>
                <a:latin typeface="Söhne"/>
              </a:rPr>
              <a:t>Dynamic and Growing Ecosystem:</a:t>
            </a:r>
            <a:endParaRPr lang="en-AU" b="0" i="0" dirty="0">
              <a:solidFill>
                <a:srgbClr val="000000"/>
              </a:solidFill>
              <a:effectLst/>
              <a:latin typeface="Söhne"/>
            </a:endParaRPr>
          </a:p>
          <a:p>
            <a:pPr algn="l">
              <a:buFont typeface="Arial" panose="020B0604020202020204" pitchFamily="34" charset="0"/>
              <a:buChar char="•"/>
            </a:pPr>
            <a:r>
              <a:rPr lang="en-AU" b="0" i="0" dirty="0">
                <a:solidFill>
                  <a:srgbClr val="000000"/>
                </a:solidFill>
                <a:effectLst/>
                <a:latin typeface="Söhne"/>
              </a:rPr>
              <a:t>Spark continues to evolve with contributions from a large community, making it a dynamic platform with continuous improvements and additions.</a:t>
            </a:r>
          </a:p>
          <a:p>
            <a:pPr algn="l"/>
            <a:r>
              <a:rPr lang="en-AU" b="0" i="0" dirty="0">
                <a:solidFill>
                  <a:srgbClr val="000000"/>
                </a:solidFill>
                <a:effectLst/>
                <a:latin typeface="Söhne"/>
              </a:rPr>
              <a:t>Considering these advantages, Apache Spark is often the tool of choice for big data processing, especially for organizations that require fast processing, ease of use, and the flexibility to handle diverse big data tasks with a unified platform. However, as with any technology, it's crucial to evaluate if Spark aligns with the specific requirements and infrastructure of the project at hand.</a:t>
            </a:r>
          </a:p>
          <a:p>
            <a:pPr algn="l"/>
            <a:br>
              <a:rPr lang="en-AU" b="0" i="0" dirty="0">
                <a:solidFill>
                  <a:srgbClr val="000000"/>
                </a:solidFill>
                <a:effectLst/>
                <a:latin typeface="Söhne"/>
              </a:rPr>
            </a:br>
            <a:endParaRPr lang="en-AU" b="0" i="0" dirty="0">
              <a:solidFill>
                <a:srgbClr val="000000"/>
              </a:solidFill>
              <a:effectLst/>
              <a:latin typeface="Söhne"/>
            </a:endParaRPr>
          </a:p>
        </p:txBody>
      </p:sp>
      <p:sp>
        <p:nvSpPr>
          <p:cNvPr id="4" name="Slide Number Placeholder 3"/>
          <p:cNvSpPr>
            <a:spLocks noGrp="1"/>
          </p:cNvSpPr>
          <p:nvPr>
            <p:ph type="sldNum" sz="quarter" idx="5"/>
          </p:nvPr>
        </p:nvSpPr>
        <p:spPr/>
        <p:txBody>
          <a:bodyPr/>
          <a:lstStyle/>
          <a:p>
            <a:fld id="{6D6AA351-6953-1E48-8EC4-68F89E579C6C}" type="slidenum">
              <a:rPr lang="en-US" smtClean="0"/>
              <a:pPr/>
              <a:t>3</a:t>
            </a:fld>
            <a:endParaRPr lang="en-US"/>
          </a:p>
        </p:txBody>
      </p:sp>
    </p:spTree>
    <p:extLst>
      <p:ext uri="{BB962C8B-B14F-4D97-AF65-F5344CB8AC3E}">
        <p14:creationId xmlns:p14="http://schemas.microsoft.com/office/powerpoint/2010/main" val="2273248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Arial" charset="0"/>
                <a:ea typeface="ＭＳ Ｐゴシック" charset="0"/>
                <a:cs typeface="Arial" charset="0"/>
              </a:rPr>
              <a:t>“What is noise?” </a:t>
            </a:r>
            <a:r>
              <a:rPr lang="en-US" sz="1200" b="1" i="0" kern="1200" dirty="0">
                <a:solidFill>
                  <a:schemeClr val="tx1"/>
                </a:solidFill>
                <a:effectLst/>
                <a:latin typeface="Arial" charset="0"/>
                <a:ea typeface="ＭＳ Ｐゴシック" charset="0"/>
                <a:cs typeface="Arial" charset="0"/>
              </a:rPr>
              <a:t>Noise </a:t>
            </a:r>
            <a:r>
              <a:rPr lang="en-US" sz="1200" b="0" i="0" kern="1200" dirty="0">
                <a:solidFill>
                  <a:schemeClr val="tx1"/>
                </a:solidFill>
                <a:effectLst/>
                <a:latin typeface="Arial" charset="0"/>
                <a:ea typeface="ＭＳ Ｐゴシック" charset="0"/>
                <a:cs typeface="Arial" charset="0"/>
              </a:rPr>
              <a:t>is a random error or variance in a measured variable</a:t>
            </a:r>
            <a:r>
              <a:rPr lang="en-US" dirty="0"/>
              <a:t> </a:t>
            </a:r>
            <a:br>
              <a:rPr lang="en-US" dirty="0"/>
            </a:br>
            <a:endParaRPr lang="en-US" sz="1200" b="0" i="0" kern="1200" dirty="0">
              <a:solidFill>
                <a:schemeClr val="tx1"/>
              </a:solidFill>
              <a:effectLst/>
              <a:latin typeface="Arial" charset="0"/>
              <a:ea typeface="ＭＳ Ｐゴシック" charset="0"/>
              <a:cs typeface="Arial" charset="0"/>
            </a:endParaRPr>
          </a:p>
          <a:p>
            <a:r>
              <a:rPr lang="en-US" sz="1200" b="0" i="0" kern="1200" dirty="0">
                <a:solidFill>
                  <a:schemeClr val="tx1"/>
                </a:solidFill>
                <a:effectLst/>
                <a:latin typeface="Arial" charset="0"/>
                <a:ea typeface="ＭＳ Ｐゴシック" charset="0"/>
                <a:cs typeface="Arial" charset="0"/>
              </a:rPr>
              <a:t>Values that are more than two standard deviations away from the mean for a given attribute may be flagged as potential outliers</a:t>
            </a:r>
            <a:r>
              <a:rPr lang="en-US" dirty="0"/>
              <a:t> </a:t>
            </a:r>
            <a:br>
              <a:rPr lang="en-US" dirty="0"/>
            </a:br>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22</a:t>
            </a:fld>
            <a:endParaRPr lang="en-US"/>
          </a:p>
        </p:txBody>
      </p:sp>
    </p:spTree>
    <p:extLst>
      <p:ext uri="{BB962C8B-B14F-4D97-AF65-F5344CB8AC3E}">
        <p14:creationId xmlns:p14="http://schemas.microsoft.com/office/powerpoint/2010/main" val="246040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23</a:t>
            </a:fld>
            <a:endParaRPr lang="en-US"/>
          </a:p>
        </p:txBody>
      </p:sp>
    </p:spTree>
    <p:extLst>
      <p:ext uri="{BB962C8B-B14F-4D97-AF65-F5344CB8AC3E}">
        <p14:creationId xmlns:p14="http://schemas.microsoft.com/office/powerpoint/2010/main" val="2285416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AU" sz="1200" b="0" i="0" dirty="0">
                <a:solidFill>
                  <a:srgbClr val="374151"/>
                </a:solidFill>
                <a:effectLst/>
                <a:latin typeface="Söhne"/>
              </a:rPr>
              <a:t>Dealing with missing values is a crucial aspect of data cleaning, as missing values can introduce bias or reduce the statistical power of a dataset. Several techniques can be employed to handle them:</a:t>
            </a:r>
            <a:endParaRPr lang="en-AU" sz="1200" dirty="0"/>
          </a:p>
          <a:p>
            <a:pPr algn="l"/>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24</a:t>
            </a:fld>
            <a:endParaRPr lang="en-US"/>
          </a:p>
        </p:txBody>
      </p:sp>
    </p:spTree>
    <p:extLst>
      <p:ext uri="{BB962C8B-B14F-4D97-AF65-F5344CB8AC3E}">
        <p14:creationId xmlns:p14="http://schemas.microsoft.com/office/powerpoint/2010/main" val="2121901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AU" sz="1200" b="0" i="0" dirty="0">
                <a:solidFill>
                  <a:srgbClr val="374151"/>
                </a:solidFill>
                <a:effectLst/>
                <a:latin typeface="Söhne"/>
              </a:rPr>
              <a:t>Dealing with missing values is a crucial aspect of data cleaning, as missing values can introduce bias or reduce the statistical power of a dataset. Several techniques can be employed to handle them:</a:t>
            </a:r>
            <a:endParaRPr lang="en-AU" sz="1200" dirty="0"/>
          </a:p>
          <a:p>
            <a:pPr algn="l"/>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25</a:t>
            </a:fld>
            <a:endParaRPr lang="en-US"/>
          </a:p>
        </p:txBody>
      </p:sp>
    </p:spTree>
    <p:extLst>
      <p:ext uri="{BB962C8B-B14F-4D97-AF65-F5344CB8AC3E}">
        <p14:creationId xmlns:p14="http://schemas.microsoft.com/office/powerpoint/2010/main" val="1316836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AU" sz="1200" b="0" i="0" dirty="0">
                <a:solidFill>
                  <a:srgbClr val="374151"/>
                </a:solidFill>
                <a:effectLst/>
                <a:latin typeface="Söhne"/>
              </a:rPr>
              <a:t>Dealing with missing values is a crucial aspect of data cleaning, as missing values can introduce bias or reduce the statistical power of a dataset. Several techniques can be employed to handle them:</a:t>
            </a:r>
            <a:endParaRPr lang="en-AU" sz="1200" dirty="0"/>
          </a:p>
          <a:p>
            <a:r>
              <a:rPr lang="en-US" b="1" dirty="0"/>
              <a:t>Bias results:</a:t>
            </a:r>
            <a:r>
              <a:rPr lang="en-US" dirty="0"/>
              <a:t> e.g., if one customer’s data appears twice, they get “counted twice.”</a:t>
            </a:r>
          </a:p>
          <a:p>
            <a:r>
              <a:rPr lang="en-US" b="1" dirty="0"/>
              <a:t>Skew statistics:</a:t>
            </a:r>
            <a:r>
              <a:rPr lang="en-US" dirty="0"/>
              <a:t> averages, totals, or frequencies become inaccurate.</a:t>
            </a:r>
          </a:p>
          <a:p>
            <a:r>
              <a:rPr lang="en-US" b="1" dirty="0"/>
              <a:t>Mislead models:</a:t>
            </a:r>
            <a:r>
              <a:rPr lang="en-US" dirty="0"/>
              <a:t> machine learning algorithms may think repeated data is more important than it really is.</a:t>
            </a:r>
          </a:p>
          <a:p>
            <a:r>
              <a:rPr lang="en-US" b="1" dirty="0"/>
              <a:t>Waste storage and processing time.</a:t>
            </a:r>
            <a:endParaRPr lang="en-US" dirty="0"/>
          </a:p>
          <a:p>
            <a:pPr algn="l"/>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26</a:t>
            </a:fld>
            <a:endParaRPr lang="en-US"/>
          </a:p>
        </p:txBody>
      </p:sp>
    </p:spTree>
    <p:extLst>
      <p:ext uri="{BB962C8B-B14F-4D97-AF65-F5344CB8AC3E}">
        <p14:creationId xmlns:p14="http://schemas.microsoft.com/office/powerpoint/2010/main" val="2056240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27</a:t>
            </a:fld>
            <a:endParaRPr lang="en-US"/>
          </a:p>
        </p:txBody>
      </p:sp>
    </p:spTree>
    <p:extLst>
      <p:ext uri="{BB962C8B-B14F-4D97-AF65-F5344CB8AC3E}">
        <p14:creationId xmlns:p14="http://schemas.microsoft.com/office/powerpoint/2010/main" val="2789688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dirty="0"/>
              <a:t>From </a:t>
            </a:r>
            <a:r>
              <a:rPr lang="en-AU" dirty="0">
                <a:hlinkClick r:id="rId3"/>
              </a:rPr>
              <a:t>What Is Apache Spark? | Apache Spark Tutorial | Apache Spark For Beginners | Simplilearn - YouTube</a:t>
            </a:r>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4</a:t>
            </a:fld>
            <a:endParaRPr lang="en-US"/>
          </a:p>
        </p:txBody>
      </p:sp>
    </p:spTree>
    <p:extLst>
      <p:ext uri="{BB962C8B-B14F-4D97-AF65-F5344CB8AC3E}">
        <p14:creationId xmlns:p14="http://schemas.microsoft.com/office/powerpoint/2010/main" val="520023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AU" sz="1200" b="0" i="0" dirty="0">
                <a:solidFill>
                  <a:schemeClr val="tx1"/>
                </a:solidFill>
                <a:effectLst/>
                <a:latin typeface="Söhne"/>
              </a:rPr>
              <a:t>RDDs can be created from data stored in external storage systems or by transforming other RDDs.</a:t>
            </a:r>
          </a:p>
          <a:p>
            <a:pPr algn="l"/>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5</a:t>
            </a:fld>
            <a:endParaRPr lang="en-US"/>
          </a:p>
        </p:txBody>
      </p:sp>
    </p:spTree>
    <p:extLst>
      <p:ext uri="{BB962C8B-B14F-4D97-AF65-F5344CB8AC3E}">
        <p14:creationId xmlns:p14="http://schemas.microsoft.com/office/powerpoint/2010/main" val="1699694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All decisions are based on data, if you don’t clean and prepare the data, the decisions will be based on something which is not right.</a:t>
            </a:r>
          </a:p>
        </p:txBody>
      </p:sp>
      <p:sp>
        <p:nvSpPr>
          <p:cNvPr id="4" name="Slide Number Placeholder 3"/>
          <p:cNvSpPr>
            <a:spLocks noGrp="1"/>
          </p:cNvSpPr>
          <p:nvPr>
            <p:ph type="sldNum" sz="quarter" idx="5"/>
          </p:nvPr>
        </p:nvSpPr>
        <p:spPr/>
        <p:txBody>
          <a:bodyPr/>
          <a:lstStyle/>
          <a:p>
            <a:fld id="{6D6AA351-6953-1E48-8EC4-68F89E579C6C}" type="slidenum">
              <a:rPr lang="en-US" smtClean="0"/>
              <a:pPr/>
              <a:t>6</a:t>
            </a:fld>
            <a:endParaRPr lang="en-US"/>
          </a:p>
        </p:txBody>
      </p:sp>
    </p:spTree>
    <p:extLst>
      <p:ext uri="{BB962C8B-B14F-4D97-AF65-F5344CB8AC3E}">
        <p14:creationId xmlns:p14="http://schemas.microsoft.com/office/powerpoint/2010/main" val="4071144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sz="1200" b="0" i="0" dirty="0">
                <a:solidFill>
                  <a:srgbClr val="374151"/>
                </a:solidFill>
                <a:effectLst/>
                <a:latin typeface="Söhne"/>
              </a:rPr>
              <a:t>The categories can be labelled and identified, but there is no inherent rank or sequence among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AU" sz="1200" b="0" i="0" dirty="0">
                <a:solidFill>
                  <a:srgbClr val="374151"/>
                </a:solidFill>
                <a:effectLst/>
                <a:latin typeface="Söhne"/>
              </a:rPr>
              <a:t>Here, you can't say Red &gt; Blue or Green &lt; Yellow because they are simply categories with no relative ranking between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AU" b="0" dirty="0"/>
              <a:t>Pass or Fail in an examination. If a student passes, you mark it as "Pass", and if they don't, you mark it as "Fail". There are only two possible outcomes.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AU" sz="1200" b="0" i="0" dirty="0">
              <a:solidFill>
                <a:srgbClr val="374151"/>
              </a:solidFill>
              <a:effectLst/>
              <a:latin typeface="Söhne"/>
            </a:endParaRPr>
          </a:p>
          <a:p>
            <a:pPr algn="l"/>
            <a:endParaRPr lang="en-AU" sz="1200"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6D6AA351-6953-1E48-8EC4-68F89E579C6C}" type="slidenum">
              <a:rPr lang="en-US" smtClean="0"/>
              <a:pPr/>
              <a:t>8</a:t>
            </a:fld>
            <a:endParaRPr lang="en-US"/>
          </a:p>
        </p:txBody>
      </p:sp>
    </p:spTree>
    <p:extLst>
      <p:ext uri="{BB962C8B-B14F-4D97-AF65-F5344CB8AC3E}">
        <p14:creationId xmlns:p14="http://schemas.microsoft.com/office/powerpoint/2010/main" val="2786481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AU" sz="1200" b="0" i="0" dirty="0">
                <a:solidFill>
                  <a:srgbClr val="374151"/>
                </a:solidFill>
                <a:effectLst/>
                <a:latin typeface="Söhne"/>
              </a:rPr>
              <a:t>Here, "Average" is better than "Poor" and "Good" is better than "Average", but we don't know by how much exactly. The difference between "Poor" and "Average" might not be the same as the difference between "Good" and "Excellent".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AU" sz="1200" b="0" i="0" dirty="0">
              <a:solidFill>
                <a:srgbClr val="374151"/>
              </a:solidFill>
              <a:effectLst/>
              <a:latin typeface="Söhne"/>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AU" b="0" i="0" dirty="0">
                <a:solidFill>
                  <a:srgbClr val="374151"/>
                </a:solidFill>
                <a:effectLst/>
                <a:latin typeface="Söhne"/>
              </a:rPr>
              <a:t>This data can be measured, ordered, and has meaningful differences between values. If one person is 25 years old and another is 30 years old, the second person is exactly 5 years older than the first.</a:t>
            </a:r>
            <a:endParaRPr lang="en-AU" sz="1200" b="0" i="0" dirty="0">
              <a:solidFill>
                <a:srgbClr val="374151"/>
              </a:solidFill>
              <a:effectLst/>
              <a:latin typeface="Söhne"/>
            </a:endParaRPr>
          </a:p>
          <a:p>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9</a:t>
            </a:fld>
            <a:endParaRPr lang="en-US"/>
          </a:p>
        </p:txBody>
      </p:sp>
    </p:spTree>
    <p:extLst>
      <p:ext uri="{BB962C8B-B14F-4D97-AF65-F5344CB8AC3E}">
        <p14:creationId xmlns:p14="http://schemas.microsoft.com/office/powerpoint/2010/main" val="295235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source of </a:t>
            </a:r>
            <a:r>
              <a:rPr lang="en-AU" dirty="0" err="1"/>
              <a:t>picture:https</a:t>
            </a:r>
            <a:r>
              <a:rPr lang="en-AU" dirty="0"/>
              <a:t>://</a:t>
            </a:r>
            <a:r>
              <a:rPr lang="en-AU" dirty="0" err="1"/>
              <a:t>stats.stackexchange.com</a:t>
            </a:r>
            <a:r>
              <a:rPr lang="en-AU" dirty="0"/>
              <a:t>/questions/159902/is-nominal-ordinal-binary-for-quantitative-data-qualitative-data-or-both</a:t>
            </a:r>
          </a:p>
        </p:txBody>
      </p:sp>
      <p:sp>
        <p:nvSpPr>
          <p:cNvPr id="4" name="Slide Number Placeholder 3"/>
          <p:cNvSpPr>
            <a:spLocks noGrp="1"/>
          </p:cNvSpPr>
          <p:nvPr>
            <p:ph type="sldNum" sz="quarter" idx="5"/>
          </p:nvPr>
        </p:nvSpPr>
        <p:spPr/>
        <p:txBody>
          <a:bodyPr/>
          <a:lstStyle/>
          <a:p>
            <a:fld id="{6D6AA351-6953-1E48-8EC4-68F89E579C6C}" type="slidenum">
              <a:rPr lang="en-US" smtClean="0"/>
              <a:pPr/>
              <a:t>10</a:t>
            </a:fld>
            <a:endParaRPr lang="en-US"/>
          </a:p>
        </p:txBody>
      </p:sp>
    </p:spTree>
    <p:extLst>
      <p:ext uri="{BB962C8B-B14F-4D97-AF65-F5344CB8AC3E}">
        <p14:creationId xmlns:p14="http://schemas.microsoft.com/office/powerpoint/2010/main" val="3165492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D6AA351-6953-1E48-8EC4-68F89E579C6C}" type="slidenum">
              <a:rPr lang="en-US" smtClean="0"/>
              <a:pPr/>
              <a:t>11</a:t>
            </a:fld>
            <a:endParaRPr lang="en-US"/>
          </a:p>
        </p:txBody>
      </p:sp>
    </p:spTree>
    <p:extLst>
      <p:ext uri="{BB962C8B-B14F-4D97-AF65-F5344CB8AC3E}">
        <p14:creationId xmlns:p14="http://schemas.microsoft.com/office/powerpoint/2010/main" val="881036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7890" name="Rectangle 2"/>
          <p:cNvSpPr>
            <a:spLocks noGrp="1" noChangeArrowheads="1"/>
          </p:cNvSpPr>
          <p:nvPr>
            <p:ph type="ctrTitle"/>
          </p:nvPr>
        </p:nvSpPr>
        <p:spPr>
          <a:xfrm>
            <a:off x="910167" y="1557338"/>
            <a:ext cx="8737600" cy="1295400"/>
          </a:xfrm>
        </p:spPr>
        <p:txBody>
          <a:bodyPr/>
          <a:lstStyle>
            <a:lvl1pPr>
              <a:defRPr sz="3200">
                <a:solidFill>
                  <a:schemeClr val="bg1"/>
                </a:solidFill>
              </a:defRPr>
            </a:lvl1pPr>
          </a:lstStyle>
          <a:p>
            <a:pPr lvl="0"/>
            <a:r>
              <a:rPr lang="en-US" noProof="0"/>
              <a:t>Click to edit Master title style</a:t>
            </a:r>
          </a:p>
        </p:txBody>
      </p:sp>
      <p:sp>
        <p:nvSpPr>
          <p:cNvPr id="37891" name="Rectangle 3"/>
          <p:cNvSpPr>
            <a:spLocks noGrp="1" noChangeArrowheads="1"/>
          </p:cNvSpPr>
          <p:nvPr>
            <p:ph type="subTitle" idx="1"/>
          </p:nvPr>
        </p:nvSpPr>
        <p:spPr>
          <a:xfrm>
            <a:off x="910168" y="3357564"/>
            <a:ext cx="7812617" cy="503237"/>
          </a:xfrm>
        </p:spPr>
        <p:txBody>
          <a:bodyPr/>
          <a:lstStyle>
            <a:lvl1pPr marL="0" indent="0">
              <a:buFontTx/>
              <a:buNone/>
              <a:defRPr sz="2200">
                <a:solidFill>
                  <a:schemeClr val="bg1"/>
                </a:solidFill>
              </a:defRPr>
            </a:lvl1pPr>
          </a:lstStyle>
          <a:p>
            <a:pPr lvl="0"/>
            <a:r>
              <a:rPr lang="en-US" noProof="0"/>
              <a:t>Click to edit Master subtitle style</a:t>
            </a:r>
          </a:p>
        </p:txBody>
      </p:sp>
    </p:spTree>
    <p:extLst>
      <p:ext uri="{BB962C8B-B14F-4D97-AF65-F5344CB8AC3E}">
        <p14:creationId xmlns:p14="http://schemas.microsoft.com/office/powerpoint/2010/main" val="976214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6" name="Rectangle 7"/>
          <p:cNvSpPr>
            <a:spLocks noGrp="1" noChangeArrowheads="1"/>
          </p:cNvSpPr>
          <p:nvPr>
            <p:ph type="sldNum" sz="quarter" idx="12"/>
          </p:nvPr>
        </p:nvSpPr>
        <p:spPr>
          <a:ln/>
        </p:spPr>
        <p:txBody>
          <a:bodyPr/>
          <a:lstStyle>
            <a:lvl1pPr>
              <a:defRPr/>
            </a:lvl1pPr>
          </a:lstStyle>
          <a:p>
            <a:fld id="{5444BDE2-9A00-C44D-ACEE-174900561332}" type="slidenum">
              <a:rPr lang="en-US"/>
              <a:pPr/>
              <a:t>‹#›</a:t>
            </a:fld>
            <a:endParaRPr lang="en-US"/>
          </a:p>
        </p:txBody>
      </p:sp>
    </p:spTree>
    <p:extLst>
      <p:ext uri="{BB962C8B-B14F-4D97-AF65-F5344CB8AC3E}">
        <p14:creationId xmlns:p14="http://schemas.microsoft.com/office/powerpoint/2010/main" val="269790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274638"/>
            <a:ext cx="2743200" cy="5891212"/>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508000" y="274638"/>
            <a:ext cx="8026400" cy="58912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6" name="Rectangle 7"/>
          <p:cNvSpPr>
            <a:spLocks noGrp="1" noChangeArrowheads="1"/>
          </p:cNvSpPr>
          <p:nvPr>
            <p:ph type="sldNum" sz="quarter" idx="12"/>
          </p:nvPr>
        </p:nvSpPr>
        <p:spPr>
          <a:ln/>
        </p:spPr>
        <p:txBody>
          <a:bodyPr/>
          <a:lstStyle>
            <a:lvl1pPr>
              <a:defRPr/>
            </a:lvl1pPr>
          </a:lstStyle>
          <a:p>
            <a:fld id="{3ADB93DE-2296-2C47-9563-097AEC55617A}" type="slidenum">
              <a:rPr lang="en-US"/>
              <a:pPr/>
              <a:t>‹#›</a:t>
            </a:fld>
            <a:endParaRPr lang="en-US"/>
          </a:p>
        </p:txBody>
      </p:sp>
    </p:spTree>
    <p:extLst>
      <p:ext uri="{BB962C8B-B14F-4D97-AF65-F5344CB8AC3E}">
        <p14:creationId xmlns:p14="http://schemas.microsoft.com/office/powerpoint/2010/main" val="3784086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274639"/>
            <a:ext cx="10972800" cy="922337"/>
          </a:xfrm>
        </p:spPr>
        <p:txBody>
          <a:bodyPr/>
          <a:lstStyle/>
          <a:p>
            <a:r>
              <a:rPr lang="en-US"/>
              <a:t>Click to edit Master title style</a:t>
            </a:r>
            <a:endParaRPr lang="en-AU"/>
          </a:p>
        </p:txBody>
      </p:sp>
      <p:sp>
        <p:nvSpPr>
          <p:cNvPr id="3" name="Text Placeholder 2"/>
          <p:cNvSpPr>
            <a:spLocks noGrp="1"/>
          </p:cNvSpPr>
          <p:nvPr>
            <p:ph type="body" sz="half" idx="1"/>
          </p:nvPr>
        </p:nvSpPr>
        <p:spPr>
          <a:xfrm>
            <a:off x="508000" y="1300164"/>
            <a:ext cx="5384800" cy="4865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096000" y="1300164"/>
            <a:ext cx="5384800" cy="4865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7" name="Rectangle 7"/>
          <p:cNvSpPr>
            <a:spLocks noGrp="1" noChangeArrowheads="1"/>
          </p:cNvSpPr>
          <p:nvPr>
            <p:ph type="sldNum" sz="quarter" idx="12"/>
          </p:nvPr>
        </p:nvSpPr>
        <p:spPr>
          <a:ln/>
        </p:spPr>
        <p:txBody>
          <a:bodyPr/>
          <a:lstStyle>
            <a:lvl1pPr>
              <a:defRPr/>
            </a:lvl1pPr>
          </a:lstStyle>
          <a:p>
            <a:fld id="{E2B62942-B521-1646-870D-48DBCA506289}" type="slidenum">
              <a:rPr lang="en-US"/>
              <a:pPr/>
              <a:t>‹#›</a:t>
            </a:fld>
            <a:endParaRPr lang="en-US"/>
          </a:p>
        </p:txBody>
      </p:sp>
    </p:spTree>
    <p:extLst>
      <p:ext uri="{BB962C8B-B14F-4D97-AF65-F5344CB8AC3E}">
        <p14:creationId xmlns:p14="http://schemas.microsoft.com/office/powerpoint/2010/main" val="3155246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08000" y="274639"/>
            <a:ext cx="10972800" cy="922337"/>
          </a:xfrm>
        </p:spPr>
        <p:txBody>
          <a:bodyPr/>
          <a:lstStyle/>
          <a:p>
            <a:r>
              <a:rPr lang="en-US"/>
              <a:t>Click to edit Master title style</a:t>
            </a:r>
            <a:endParaRPr lang="en-AU"/>
          </a:p>
        </p:txBody>
      </p:sp>
      <p:sp>
        <p:nvSpPr>
          <p:cNvPr id="3" name="Table Placeholder 2"/>
          <p:cNvSpPr>
            <a:spLocks noGrp="1"/>
          </p:cNvSpPr>
          <p:nvPr>
            <p:ph type="tbl" idx="1"/>
          </p:nvPr>
        </p:nvSpPr>
        <p:spPr>
          <a:xfrm>
            <a:off x="508000" y="1300164"/>
            <a:ext cx="10972800" cy="4865687"/>
          </a:xfrm>
        </p:spPr>
        <p:txBody>
          <a:bodyPr/>
          <a:lstStyle/>
          <a:p>
            <a:pPr lvl="0"/>
            <a:endParaRPr lang="en-AU" noProof="0"/>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6" name="Rectangle 7"/>
          <p:cNvSpPr>
            <a:spLocks noGrp="1" noChangeArrowheads="1"/>
          </p:cNvSpPr>
          <p:nvPr>
            <p:ph type="sldNum" sz="quarter" idx="12"/>
          </p:nvPr>
        </p:nvSpPr>
        <p:spPr>
          <a:ln/>
        </p:spPr>
        <p:txBody>
          <a:bodyPr/>
          <a:lstStyle>
            <a:lvl1pPr>
              <a:defRPr/>
            </a:lvl1pPr>
          </a:lstStyle>
          <a:p>
            <a:fld id="{780D8281-E466-2245-A67D-7AFC54F6AC53}" type="slidenum">
              <a:rPr lang="en-US"/>
              <a:pPr/>
              <a:t>‹#›</a:t>
            </a:fld>
            <a:endParaRPr lang="en-US"/>
          </a:p>
        </p:txBody>
      </p:sp>
    </p:spTree>
    <p:extLst>
      <p:ext uri="{BB962C8B-B14F-4D97-AF65-F5344CB8AC3E}">
        <p14:creationId xmlns:p14="http://schemas.microsoft.com/office/powerpoint/2010/main" val="3273574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274640"/>
            <a:ext cx="10972800" cy="625476"/>
          </a:xfrm>
        </p:spPr>
        <p:txBody>
          <a:bodyPr/>
          <a:lstStyle/>
          <a:p>
            <a:r>
              <a:rPr lang="en-US"/>
              <a:t>Click to edit Master title style</a:t>
            </a:r>
            <a:endParaRPr lang="en-AU"/>
          </a:p>
        </p:txBody>
      </p:sp>
      <p:sp>
        <p:nvSpPr>
          <p:cNvPr id="3" name="Content Placeholder 2"/>
          <p:cNvSpPr>
            <a:spLocks noGrp="1"/>
          </p:cNvSpPr>
          <p:nvPr>
            <p:ph idx="1"/>
          </p:nvPr>
        </p:nvSpPr>
        <p:spPr>
          <a:xfrm>
            <a:off x="508000" y="990600"/>
            <a:ext cx="10972800" cy="51752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r>
              <a:rPr lang="en-AU" dirty="0"/>
              <a:t>Supply Chain Analytics</a:t>
            </a:r>
            <a:endParaRPr lang="en-US" dirty="0"/>
          </a:p>
        </p:txBody>
      </p:sp>
      <p:sp>
        <p:nvSpPr>
          <p:cNvPr id="9" name="Slide Number Placeholder 8"/>
          <p:cNvSpPr>
            <a:spLocks noGrp="1"/>
          </p:cNvSpPr>
          <p:nvPr>
            <p:ph type="sldNum" sz="quarter" idx="12"/>
          </p:nvPr>
        </p:nvSpPr>
        <p:spPr/>
        <p:txBody>
          <a:bodyPr/>
          <a:lstStyle/>
          <a:p>
            <a:fld id="{717DD886-EDCF-D24C-B7E3-DCF69C9B9CA5}" type="slidenum">
              <a:rPr lang="en-US" smtClean="0"/>
              <a:pPr/>
              <a:t>‹#›</a:t>
            </a:fld>
            <a:endParaRPr lang="en-US"/>
          </a:p>
        </p:txBody>
      </p:sp>
    </p:spTree>
    <p:extLst>
      <p:ext uri="{BB962C8B-B14F-4D97-AF65-F5344CB8AC3E}">
        <p14:creationId xmlns:p14="http://schemas.microsoft.com/office/powerpoint/2010/main" val="3823789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6" name="Rectangle 7"/>
          <p:cNvSpPr>
            <a:spLocks noGrp="1" noChangeArrowheads="1"/>
          </p:cNvSpPr>
          <p:nvPr>
            <p:ph type="sldNum" sz="quarter" idx="12"/>
          </p:nvPr>
        </p:nvSpPr>
        <p:spPr>
          <a:ln/>
        </p:spPr>
        <p:txBody>
          <a:bodyPr/>
          <a:lstStyle>
            <a:lvl1pPr>
              <a:defRPr/>
            </a:lvl1pPr>
          </a:lstStyle>
          <a:p>
            <a:fld id="{54C42DBA-7A8A-7E43-9ACB-1A6D43A21866}" type="slidenum">
              <a:rPr lang="en-US"/>
              <a:pPr/>
              <a:t>‹#›</a:t>
            </a:fld>
            <a:endParaRPr lang="en-US"/>
          </a:p>
        </p:txBody>
      </p:sp>
    </p:spTree>
    <p:extLst>
      <p:ext uri="{BB962C8B-B14F-4D97-AF65-F5344CB8AC3E}">
        <p14:creationId xmlns:p14="http://schemas.microsoft.com/office/powerpoint/2010/main" val="4227091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508000" y="1300164"/>
            <a:ext cx="5384800" cy="4865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096000" y="1300164"/>
            <a:ext cx="5384800" cy="4865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7" name="Rectangle 7"/>
          <p:cNvSpPr>
            <a:spLocks noGrp="1" noChangeArrowheads="1"/>
          </p:cNvSpPr>
          <p:nvPr>
            <p:ph type="sldNum" sz="quarter" idx="12"/>
          </p:nvPr>
        </p:nvSpPr>
        <p:spPr>
          <a:ln/>
        </p:spPr>
        <p:txBody>
          <a:bodyPr/>
          <a:lstStyle>
            <a:lvl1pPr>
              <a:defRPr/>
            </a:lvl1pPr>
          </a:lstStyle>
          <a:p>
            <a:fld id="{B4A817EF-194B-7B48-9446-E0B654D72E45}" type="slidenum">
              <a:rPr lang="en-US"/>
              <a:pPr/>
              <a:t>‹#›</a:t>
            </a:fld>
            <a:endParaRPr lang="en-US"/>
          </a:p>
        </p:txBody>
      </p:sp>
    </p:spTree>
    <p:extLst>
      <p:ext uri="{BB962C8B-B14F-4D97-AF65-F5344CB8AC3E}">
        <p14:creationId xmlns:p14="http://schemas.microsoft.com/office/powerpoint/2010/main" val="1756810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Rectangle 5"/>
          <p:cNvSpPr>
            <a:spLocks noGrp="1" noChangeArrowheads="1"/>
          </p:cNvSpPr>
          <p:nvPr>
            <p:ph type="dt" sz="half" idx="10"/>
          </p:nvPr>
        </p:nvSpPr>
        <p:spPr>
          <a:ln/>
        </p:spPr>
        <p:txBody>
          <a:bodyPr/>
          <a:lstStyle>
            <a:lvl1pPr>
              <a:defRPr/>
            </a:lvl1pPr>
          </a:lstStyle>
          <a:p>
            <a:pPr>
              <a:defRPr/>
            </a:pPr>
            <a:endParaRPr lang="en-US"/>
          </a:p>
        </p:txBody>
      </p:sp>
      <p:sp>
        <p:nvSpPr>
          <p:cNvPr id="8"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9" name="Rectangle 7"/>
          <p:cNvSpPr>
            <a:spLocks noGrp="1" noChangeArrowheads="1"/>
          </p:cNvSpPr>
          <p:nvPr>
            <p:ph type="sldNum" sz="quarter" idx="12"/>
          </p:nvPr>
        </p:nvSpPr>
        <p:spPr>
          <a:ln/>
        </p:spPr>
        <p:txBody>
          <a:bodyPr/>
          <a:lstStyle>
            <a:lvl1pPr>
              <a:defRPr/>
            </a:lvl1pPr>
          </a:lstStyle>
          <a:p>
            <a:fld id="{A8B988BE-BEC6-FA48-B9E0-14276D4DE0F1}" type="slidenum">
              <a:rPr lang="en-US"/>
              <a:pPr/>
              <a:t>‹#›</a:t>
            </a:fld>
            <a:endParaRPr lang="en-US"/>
          </a:p>
        </p:txBody>
      </p:sp>
    </p:spTree>
    <p:extLst>
      <p:ext uri="{BB962C8B-B14F-4D97-AF65-F5344CB8AC3E}">
        <p14:creationId xmlns:p14="http://schemas.microsoft.com/office/powerpoint/2010/main" val="2333489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r>
              <a:rPr lang="en-AU" dirty="0"/>
              <a:t>Big Data and Analytics</a:t>
            </a:r>
            <a:endParaRPr lang="en-US" dirty="0"/>
          </a:p>
        </p:txBody>
      </p:sp>
      <p:sp>
        <p:nvSpPr>
          <p:cNvPr id="5" name="Rectangle 7"/>
          <p:cNvSpPr>
            <a:spLocks noGrp="1" noChangeArrowheads="1"/>
          </p:cNvSpPr>
          <p:nvPr>
            <p:ph type="sldNum" sz="quarter" idx="12"/>
          </p:nvPr>
        </p:nvSpPr>
        <p:spPr>
          <a:ln/>
        </p:spPr>
        <p:txBody>
          <a:bodyPr/>
          <a:lstStyle>
            <a:lvl1pPr>
              <a:defRPr/>
            </a:lvl1pPr>
          </a:lstStyle>
          <a:p>
            <a:fld id="{3956DA85-404E-9646-866F-75D030953504}" type="slidenum">
              <a:rPr lang="en-US"/>
              <a:pPr/>
              <a:t>‹#›</a:t>
            </a:fld>
            <a:endParaRPr lang="en-US"/>
          </a:p>
        </p:txBody>
      </p:sp>
    </p:spTree>
    <p:extLst>
      <p:ext uri="{BB962C8B-B14F-4D97-AF65-F5344CB8AC3E}">
        <p14:creationId xmlns:p14="http://schemas.microsoft.com/office/powerpoint/2010/main" val="1331378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4" name="Rectangle 7"/>
          <p:cNvSpPr>
            <a:spLocks noGrp="1" noChangeArrowheads="1"/>
          </p:cNvSpPr>
          <p:nvPr>
            <p:ph type="sldNum" sz="quarter" idx="12"/>
          </p:nvPr>
        </p:nvSpPr>
        <p:spPr>
          <a:ln/>
        </p:spPr>
        <p:txBody>
          <a:bodyPr/>
          <a:lstStyle>
            <a:lvl1pPr>
              <a:defRPr/>
            </a:lvl1pPr>
          </a:lstStyle>
          <a:p>
            <a:fld id="{0EBD8297-4AE1-CD42-9D17-954F8241ABE8}" type="slidenum">
              <a:rPr lang="en-US"/>
              <a:pPr/>
              <a:t>‹#›</a:t>
            </a:fld>
            <a:endParaRPr lang="en-US"/>
          </a:p>
        </p:txBody>
      </p:sp>
    </p:spTree>
    <p:extLst>
      <p:ext uri="{BB962C8B-B14F-4D97-AF65-F5344CB8AC3E}">
        <p14:creationId xmlns:p14="http://schemas.microsoft.com/office/powerpoint/2010/main" val="4036465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7" name="Rectangle 7"/>
          <p:cNvSpPr>
            <a:spLocks noGrp="1" noChangeArrowheads="1"/>
          </p:cNvSpPr>
          <p:nvPr>
            <p:ph type="sldNum" sz="quarter" idx="12"/>
          </p:nvPr>
        </p:nvSpPr>
        <p:spPr>
          <a:ln/>
        </p:spPr>
        <p:txBody>
          <a:bodyPr/>
          <a:lstStyle>
            <a:lvl1pPr>
              <a:defRPr/>
            </a:lvl1pPr>
          </a:lstStyle>
          <a:p>
            <a:fld id="{807F47E8-F1F6-A64A-AAA5-17151741E5CC}" type="slidenum">
              <a:rPr lang="en-US"/>
              <a:pPr/>
              <a:t>‹#›</a:t>
            </a:fld>
            <a:endParaRPr lang="en-US"/>
          </a:p>
        </p:txBody>
      </p:sp>
    </p:spTree>
    <p:extLst>
      <p:ext uri="{BB962C8B-B14F-4D97-AF65-F5344CB8AC3E}">
        <p14:creationId xmlns:p14="http://schemas.microsoft.com/office/powerpoint/2010/main" val="4003484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AU" dirty="0"/>
              <a:t>Supply Chain Analytics</a:t>
            </a:r>
            <a:endParaRPr lang="en-US" dirty="0"/>
          </a:p>
        </p:txBody>
      </p:sp>
      <p:sp>
        <p:nvSpPr>
          <p:cNvPr id="7" name="Rectangle 7"/>
          <p:cNvSpPr>
            <a:spLocks noGrp="1" noChangeArrowheads="1"/>
          </p:cNvSpPr>
          <p:nvPr>
            <p:ph type="sldNum" sz="quarter" idx="12"/>
          </p:nvPr>
        </p:nvSpPr>
        <p:spPr>
          <a:ln/>
        </p:spPr>
        <p:txBody>
          <a:bodyPr/>
          <a:lstStyle>
            <a:lvl1pPr>
              <a:defRPr/>
            </a:lvl1pPr>
          </a:lstStyle>
          <a:p>
            <a:fld id="{AFE8E269-5738-F64F-A9B9-5D9384E9B199}" type="slidenum">
              <a:rPr lang="en-US"/>
              <a:pPr/>
              <a:t>‹#›</a:t>
            </a:fld>
            <a:endParaRPr lang="en-US"/>
          </a:p>
        </p:txBody>
      </p:sp>
    </p:spTree>
    <p:extLst>
      <p:ext uri="{BB962C8B-B14F-4D97-AF65-F5344CB8AC3E}">
        <p14:creationId xmlns:p14="http://schemas.microsoft.com/office/powerpoint/2010/main" val="1241315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re footer"/>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0" y="6534150"/>
            <a:ext cx="121920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508000" y="274640"/>
            <a:ext cx="10972800" cy="657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scene3d>
              <a:camera prst="orthographicFront"/>
              <a:lightRig rig="harsh" dir="t"/>
            </a:scene3d>
            <a:sp3d extrusionH="57150" prstMaterial="matte">
              <a:bevelT w="63500" h="12700" prst="angle"/>
              <a:contourClr>
                <a:schemeClr val="bg1">
                  <a:lumMod val="65000"/>
                </a:schemeClr>
              </a:contourClr>
            </a:sp3d>
          </a:bodyPr>
          <a:lstStyle/>
          <a:p>
            <a:pPr lvl="0"/>
            <a:r>
              <a:rPr lang="en-US" dirty="0"/>
              <a:t>Click to edit Header 1</a:t>
            </a:r>
          </a:p>
        </p:txBody>
      </p:sp>
      <p:sp>
        <p:nvSpPr>
          <p:cNvPr id="1028" name="Rectangle 4"/>
          <p:cNvSpPr>
            <a:spLocks noGrp="1" noChangeArrowheads="1"/>
          </p:cNvSpPr>
          <p:nvPr>
            <p:ph type="body" idx="1"/>
          </p:nvPr>
        </p:nvSpPr>
        <p:spPr bwMode="auto">
          <a:xfrm>
            <a:off x="508000" y="1066800"/>
            <a:ext cx="10972800" cy="5099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869" name="Rectangle 5"/>
          <p:cNvSpPr>
            <a:spLocks noGrp="1" noChangeArrowheads="1"/>
          </p:cNvSpPr>
          <p:nvPr>
            <p:ph type="dt" sz="half" idx="2"/>
          </p:nvPr>
        </p:nvSpPr>
        <p:spPr bwMode="auto">
          <a:xfrm>
            <a:off x="592667" y="6565900"/>
            <a:ext cx="2844800" cy="215900"/>
          </a:xfrm>
          <a:prstGeom prst="rect">
            <a:avLst/>
          </a:prstGeom>
          <a:noFill/>
          <a:ln>
            <a:noFill/>
          </a:ln>
          <a:effectLst/>
        </p:spPr>
        <p:txBody>
          <a:bodyPr vert="horz" wrap="square" lIns="91440" tIns="45720" rIns="91440" bIns="45720" numCol="1" anchor="t" anchorCtr="0" compatLnSpc="1">
            <a:prstTxWarp prst="textNoShape">
              <a:avLst/>
            </a:prstTxWarp>
          </a:bodyPr>
          <a:lstStyle>
            <a:lvl1pPr fontAlgn="base">
              <a:defRPr sz="1100">
                <a:ea typeface="+mn-ea"/>
              </a:defRPr>
            </a:lvl1pPr>
          </a:lstStyle>
          <a:p>
            <a:pPr>
              <a:defRPr/>
            </a:pPr>
            <a:endParaRPr lang="en-US" dirty="0"/>
          </a:p>
        </p:txBody>
      </p:sp>
      <p:sp>
        <p:nvSpPr>
          <p:cNvPr id="36870" name="Rectangle 6"/>
          <p:cNvSpPr>
            <a:spLocks noGrp="1" noChangeArrowheads="1"/>
          </p:cNvSpPr>
          <p:nvPr>
            <p:ph type="ftr" sz="quarter" idx="3"/>
          </p:nvPr>
        </p:nvSpPr>
        <p:spPr bwMode="auto">
          <a:xfrm>
            <a:off x="3481918" y="6575425"/>
            <a:ext cx="5109633" cy="2159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fontAlgn="base">
              <a:defRPr sz="1100">
                <a:ea typeface="+mn-ea"/>
              </a:defRPr>
            </a:lvl1pPr>
          </a:lstStyle>
          <a:p>
            <a:pPr>
              <a:defRPr/>
            </a:pPr>
            <a:r>
              <a:rPr lang="en-AU" dirty="0"/>
              <a:t>Supply Chain Analytics</a:t>
            </a:r>
            <a:endParaRPr lang="en-US" dirty="0"/>
          </a:p>
        </p:txBody>
      </p:sp>
      <p:sp>
        <p:nvSpPr>
          <p:cNvPr id="36871" name="Rectangle 7"/>
          <p:cNvSpPr>
            <a:spLocks noGrp="1" noChangeArrowheads="1"/>
          </p:cNvSpPr>
          <p:nvPr>
            <p:ph type="sldNum" sz="quarter" idx="4"/>
          </p:nvPr>
        </p:nvSpPr>
        <p:spPr bwMode="auto">
          <a:xfrm>
            <a:off x="8697384" y="6578600"/>
            <a:ext cx="2844800" cy="2159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fontAlgn="base">
              <a:defRPr sz="1100"/>
            </a:lvl1pPr>
          </a:lstStyle>
          <a:p>
            <a:fld id="{717DD886-EDCF-D24C-B7E3-DCF69C9B9CA5}" type="slidenum">
              <a:rPr lang="en-US"/>
              <a:pPr/>
              <a:t>‹#›</a:t>
            </a:fld>
            <a:endParaRPr lang="en-US"/>
          </a:p>
        </p:txBody>
      </p:sp>
      <p:cxnSp>
        <p:nvCxnSpPr>
          <p:cNvPr id="3" name="Straight Connector 2"/>
          <p:cNvCxnSpPr/>
          <p:nvPr userDrawn="1"/>
        </p:nvCxnSpPr>
        <p:spPr bwMode="auto">
          <a:xfrm>
            <a:off x="508000" y="762000"/>
            <a:ext cx="10972800" cy="0"/>
          </a:xfrm>
          <a:prstGeom prst="line">
            <a:avLst/>
          </a:prstGeom>
          <a:ln w="50800">
            <a:gradFill flip="none" rotWithShape="1">
              <a:gsLst>
                <a:gs pos="0">
                  <a:srgbClr val="C00000"/>
                </a:gs>
                <a:gs pos="42000">
                  <a:srgbClr val="FF0000"/>
                </a:gs>
                <a:gs pos="70000">
                  <a:schemeClr val="accent2">
                    <a:lumMod val="60000"/>
                    <a:lumOff val="40000"/>
                  </a:schemeClr>
                </a:gs>
                <a:gs pos="100000">
                  <a:schemeClr val="accent2">
                    <a:lumMod val="40000"/>
                    <a:lumOff val="60000"/>
                  </a:schemeClr>
                </a:gs>
              </a:gsLst>
              <a:lin ang="0" scaled="1"/>
              <a:tileRect/>
            </a:gradFill>
          </a:ln>
        </p:spPr>
        <p:style>
          <a:lnRef idx="3">
            <a:schemeClr val="accent2"/>
          </a:lnRef>
          <a:fillRef idx="0">
            <a:schemeClr val="accent2"/>
          </a:fillRef>
          <a:effectRef idx="2">
            <a:schemeClr val="accent2"/>
          </a:effectRef>
          <a:fontRef idx="minor">
            <a:schemeClr val="tx1"/>
          </a:fontRef>
        </p:style>
      </p:cxnSp>
    </p:spTree>
  </p:cSld>
  <p:clrMap bg1="lt1" tx1="dk1" bg2="lt2" tx2="dk2" accent1="accent1" accent2="accent2" accent3="accent3" accent4="accent4" accent5="accent5" accent6="accent6" hlink="hlink" folHlink="folHlink"/>
  <p:sldLayoutIdLst>
    <p:sldLayoutId id="2147483888"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Lst>
  <p:hf hdr="0" dt="0"/>
  <p:txStyles>
    <p:titleStyle>
      <a:lvl1pPr algn="l" rtl="0" eaLnBrk="0" fontAlgn="base" hangingPunct="0">
        <a:spcBef>
          <a:spcPct val="0"/>
        </a:spcBef>
        <a:spcAft>
          <a:spcPct val="0"/>
        </a:spcAft>
        <a:defRPr sz="2500" b="1" cap="none" spc="0">
          <a:ln/>
          <a:solidFill>
            <a:srgbClr val="FF0000"/>
          </a:solidFill>
          <a:effectLst/>
          <a:latin typeface="+mj-lt"/>
          <a:ea typeface="ＭＳ Ｐゴシック" charset="0"/>
          <a:cs typeface="+mj-cs"/>
        </a:defRPr>
      </a:lvl1pPr>
      <a:lvl2pPr algn="l" rtl="0" eaLnBrk="0" fontAlgn="base" hangingPunct="0">
        <a:spcBef>
          <a:spcPct val="0"/>
        </a:spcBef>
        <a:spcAft>
          <a:spcPct val="0"/>
        </a:spcAft>
        <a:defRPr sz="2500">
          <a:solidFill>
            <a:srgbClr val="EE3224"/>
          </a:solidFill>
          <a:latin typeface="Arial" charset="0"/>
          <a:ea typeface="ＭＳ Ｐゴシック" charset="0"/>
          <a:cs typeface="Arial" charset="0"/>
        </a:defRPr>
      </a:lvl2pPr>
      <a:lvl3pPr algn="l" rtl="0" eaLnBrk="0" fontAlgn="base" hangingPunct="0">
        <a:spcBef>
          <a:spcPct val="0"/>
        </a:spcBef>
        <a:spcAft>
          <a:spcPct val="0"/>
        </a:spcAft>
        <a:defRPr sz="2500">
          <a:solidFill>
            <a:srgbClr val="EE3224"/>
          </a:solidFill>
          <a:latin typeface="Arial" charset="0"/>
          <a:ea typeface="ＭＳ Ｐゴシック" charset="0"/>
          <a:cs typeface="Arial" charset="0"/>
        </a:defRPr>
      </a:lvl3pPr>
      <a:lvl4pPr algn="l" rtl="0" eaLnBrk="0" fontAlgn="base" hangingPunct="0">
        <a:spcBef>
          <a:spcPct val="0"/>
        </a:spcBef>
        <a:spcAft>
          <a:spcPct val="0"/>
        </a:spcAft>
        <a:defRPr sz="2500">
          <a:solidFill>
            <a:srgbClr val="EE3224"/>
          </a:solidFill>
          <a:latin typeface="Arial" charset="0"/>
          <a:ea typeface="ＭＳ Ｐゴシック" charset="0"/>
          <a:cs typeface="Arial" charset="0"/>
        </a:defRPr>
      </a:lvl4pPr>
      <a:lvl5pPr algn="l" rtl="0" eaLnBrk="0" fontAlgn="base" hangingPunct="0">
        <a:spcBef>
          <a:spcPct val="0"/>
        </a:spcBef>
        <a:spcAft>
          <a:spcPct val="0"/>
        </a:spcAft>
        <a:defRPr sz="2500">
          <a:solidFill>
            <a:srgbClr val="EE3224"/>
          </a:solidFill>
          <a:latin typeface="Arial" charset="0"/>
          <a:ea typeface="ＭＳ Ｐゴシック"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p:titleStyle>
    <p:bodyStyle>
      <a:lvl1pPr marL="180975" indent="-180975" algn="l" rtl="0" eaLnBrk="0" fontAlgn="base" hangingPunct="0">
        <a:spcBef>
          <a:spcPct val="50000"/>
        </a:spcBef>
        <a:spcAft>
          <a:spcPct val="0"/>
        </a:spcAft>
        <a:buClr>
          <a:srgbClr val="887E6E"/>
        </a:buClr>
        <a:buChar char="•"/>
        <a:defRPr>
          <a:solidFill>
            <a:schemeClr val="tx1"/>
          </a:solidFill>
          <a:latin typeface="+mn-lt"/>
          <a:ea typeface="ＭＳ Ｐゴシック" charset="0"/>
          <a:cs typeface="+mn-cs"/>
        </a:defRPr>
      </a:lvl1pPr>
      <a:lvl2pPr marL="485775" indent="-161925" algn="l" rtl="0" eaLnBrk="0" fontAlgn="base" hangingPunct="0">
        <a:spcBef>
          <a:spcPct val="25000"/>
        </a:spcBef>
        <a:spcAft>
          <a:spcPct val="0"/>
        </a:spcAft>
        <a:buClr>
          <a:srgbClr val="887E6E"/>
        </a:buClr>
        <a:buFont typeface="Arial" charset="0"/>
        <a:buChar char="–"/>
        <a:defRPr>
          <a:solidFill>
            <a:schemeClr val="tx1"/>
          </a:solidFill>
          <a:latin typeface="+mn-lt"/>
          <a:ea typeface="Arial" charset="0"/>
          <a:cs typeface="+mn-cs"/>
        </a:defRPr>
      </a:lvl2pPr>
      <a:lvl3pPr marL="795338" indent="-161925" algn="l" rtl="0" eaLnBrk="0" fontAlgn="base" hangingPunct="0">
        <a:spcBef>
          <a:spcPct val="25000"/>
        </a:spcBef>
        <a:spcAft>
          <a:spcPct val="0"/>
        </a:spcAft>
        <a:buClr>
          <a:srgbClr val="887E6E"/>
        </a:buClr>
        <a:buFont typeface="Arial" charset="0"/>
        <a:buChar char="–"/>
        <a:defRPr>
          <a:solidFill>
            <a:schemeClr val="tx1"/>
          </a:solidFill>
          <a:latin typeface="+mn-lt"/>
          <a:ea typeface="Arial" charset="0"/>
          <a:cs typeface="+mn-cs"/>
        </a:defRPr>
      </a:lvl3pPr>
      <a:lvl4pPr marL="1090613" indent="-166688" algn="l" rtl="0" eaLnBrk="0" fontAlgn="base" hangingPunct="0">
        <a:spcBef>
          <a:spcPct val="25000"/>
        </a:spcBef>
        <a:spcAft>
          <a:spcPct val="0"/>
        </a:spcAft>
        <a:buClr>
          <a:srgbClr val="887E6E"/>
        </a:buClr>
        <a:buChar char="–"/>
        <a:defRPr>
          <a:solidFill>
            <a:schemeClr val="tx1"/>
          </a:solidFill>
          <a:latin typeface="+mn-lt"/>
          <a:ea typeface="Arial" charset="0"/>
          <a:cs typeface="+mn-cs"/>
        </a:defRPr>
      </a:lvl4pPr>
      <a:lvl5pPr marL="1390650" indent="-171450" algn="l" rtl="0" eaLnBrk="0" fontAlgn="base" hangingPunct="0">
        <a:spcBef>
          <a:spcPct val="25000"/>
        </a:spcBef>
        <a:spcAft>
          <a:spcPct val="0"/>
        </a:spcAft>
        <a:buClr>
          <a:srgbClr val="887E6E"/>
        </a:buClr>
        <a:buFont typeface="Arial" charset="0"/>
        <a:buChar char="–"/>
        <a:defRPr>
          <a:solidFill>
            <a:schemeClr val="tx1"/>
          </a:solidFill>
          <a:latin typeface="+mn-lt"/>
          <a:ea typeface="Arial" charset="0"/>
          <a:cs typeface="+mn-cs"/>
        </a:defRPr>
      </a:lvl5pPr>
      <a:lvl6pPr marL="1847850" indent="-171450" algn="l" rtl="0" fontAlgn="base">
        <a:spcBef>
          <a:spcPct val="25000"/>
        </a:spcBef>
        <a:spcAft>
          <a:spcPct val="0"/>
        </a:spcAft>
        <a:buClr>
          <a:srgbClr val="887E6E"/>
        </a:buClr>
        <a:buFont typeface="Arial" charset="0"/>
        <a:buChar char="–"/>
        <a:defRPr>
          <a:solidFill>
            <a:schemeClr val="tx1"/>
          </a:solidFill>
          <a:latin typeface="+mn-lt"/>
          <a:cs typeface="+mn-cs"/>
        </a:defRPr>
      </a:lvl6pPr>
      <a:lvl7pPr marL="2305050" indent="-171450" algn="l" rtl="0" fontAlgn="base">
        <a:spcBef>
          <a:spcPct val="25000"/>
        </a:spcBef>
        <a:spcAft>
          <a:spcPct val="0"/>
        </a:spcAft>
        <a:buClr>
          <a:srgbClr val="887E6E"/>
        </a:buClr>
        <a:buFont typeface="Arial" charset="0"/>
        <a:buChar char="–"/>
        <a:defRPr>
          <a:solidFill>
            <a:schemeClr val="tx1"/>
          </a:solidFill>
          <a:latin typeface="+mn-lt"/>
          <a:cs typeface="+mn-cs"/>
        </a:defRPr>
      </a:lvl7pPr>
      <a:lvl8pPr marL="2762250" indent="-171450" algn="l" rtl="0" fontAlgn="base">
        <a:spcBef>
          <a:spcPct val="25000"/>
        </a:spcBef>
        <a:spcAft>
          <a:spcPct val="0"/>
        </a:spcAft>
        <a:buClr>
          <a:srgbClr val="887E6E"/>
        </a:buClr>
        <a:buFont typeface="Arial" charset="0"/>
        <a:buChar char="–"/>
        <a:defRPr>
          <a:solidFill>
            <a:schemeClr val="tx1"/>
          </a:solidFill>
          <a:latin typeface="+mn-lt"/>
          <a:cs typeface="+mn-cs"/>
        </a:defRPr>
      </a:lvl8pPr>
      <a:lvl9pPr marL="3219450" indent="-171450" algn="l" rtl="0" fontAlgn="base">
        <a:spcBef>
          <a:spcPct val="25000"/>
        </a:spcBef>
        <a:spcAft>
          <a:spcPct val="0"/>
        </a:spcAft>
        <a:buClr>
          <a:srgbClr val="887E6E"/>
        </a:buClr>
        <a:buFont typeface="Arial" charset="0"/>
        <a:buChar char="–"/>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19600" y="1524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AU" dirty="0"/>
              <a:t>Session 5</a:t>
            </a:r>
          </a:p>
        </p:txBody>
      </p:sp>
      <p:sp>
        <p:nvSpPr>
          <p:cNvPr id="3" name="Footer Placeholder 2"/>
          <p:cNvSpPr>
            <a:spLocks noGrp="1"/>
          </p:cNvSpPr>
          <p:nvPr>
            <p:ph type="ftr" sz="quarter" idx="11"/>
          </p:nvPr>
        </p:nvSpPr>
        <p:spPr/>
        <p:txBody>
          <a:bodyPr/>
          <a:lstStyle/>
          <a:p>
            <a:pPr>
              <a:defRPr/>
            </a:pPr>
            <a:r>
              <a:rPr lang="en-AU" dirty="0"/>
              <a:t>Big Data and Analytics</a:t>
            </a:r>
            <a:endParaRPr lang="en-US" dirty="0"/>
          </a:p>
        </p:txBody>
      </p:sp>
      <p:sp>
        <p:nvSpPr>
          <p:cNvPr id="7" name="Slide Number Placeholder 6"/>
          <p:cNvSpPr>
            <a:spLocks noGrp="1"/>
          </p:cNvSpPr>
          <p:nvPr>
            <p:ph type="sldNum" sz="quarter" idx="12"/>
          </p:nvPr>
        </p:nvSpPr>
        <p:spPr/>
        <p:txBody>
          <a:bodyPr/>
          <a:lstStyle/>
          <a:p>
            <a:fld id="{3956DA85-404E-9646-866F-75D030953504}" type="slidenum">
              <a:rPr lang="en-US" smtClean="0"/>
              <a:pPr/>
              <a:t>1</a:t>
            </a:fld>
            <a:endParaRPr lang="en-US"/>
          </a:p>
        </p:txBody>
      </p:sp>
      <p:sp>
        <p:nvSpPr>
          <p:cNvPr id="8" name="Rectangle 2">
            <a:extLst>
              <a:ext uri="{FF2B5EF4-FFF2-40B4-BE49-F238E27FC236}">
                <a16:creationId xmlns:a16="http://schemas.microsoft.com/office/drawing/2014/main" id="{3166393E-73C0-05C7-D277-F5DFE114D305}"/>
              </a:ext>
            </a:extLst>
          </p:cNvPr>
          <p:cNvSpPr txBox="1">
            <a:spLocks noChangeArrowheads="1"/>
          </p:cNvSpPr>
          <p:nvPr/>
        </p:nvSpPr>
        <p:spPr bwMode="auto">
          <a:xfrm>
            <a:off x="608012" y="1379573"/>
            <a:ext cx="76231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scene3d>
              <a:camera prst="orthographicFront"/>
              <a:lightRig rig="harsh" dir="t"/>
            </a:scene3d>
            <a:sp3d extrusionH="57150" prstMaterial="matte">
              <a:bevelT w="63500" h="12700" prst="angle"/>
              <a:contourClr>
                <a:schemeClr val="bg1">
                  <a:lumMod val="65000"/>
                </a:schemeClr>
              </a:contourClr>
            </a:sp3d>
          </a:bodyPr>
          <a:lstStyle>
            <a:lvl1pPr algn="l" rtl="0" eaLnBrk="0" fontAlgn="base" hangingPunct="0">
              <a:spcBef>
                <a:spcPct val="0"/>
              </a:spcBef>
              <a:spcAft>
                <a:spcPct val="0"/>
              </a:spcAft>
              <a:defRPr sz="2500" b="1" cap="none" spc="0">
                <a:ln/>
                <a:solidFill>
                  <a:srgbClr val="FF0000"/>
                </a:solidFill>
                <a:effectLst/>
                <a:latin typeface="+mj-lt"/>
                <a:ea typeface="ＭＳ Ｐゴシック" charset="0"/>
                <a:cs typeface="+mj-cs"/>
              </a:defRPr>
            </a:lvl1pPr>
            <a:lvl2pPr algn="l" rtl="0" eaLnBrk="0" fontAlgn="base" hangingPunct="0">
              <a:spcBef>
                <a:spcPct val="0"/>
              </a:spcBef>
              <a:spcAft>
                <a:spcPct val="0"/>
              </a:spcAft>
              <a:defRPr sz="2500">
                <a:solidFill>
                  <a:srgbClr val="EE3224"/>
                </a:solidFill>
                <a:latin typeface="Arial" charset="0"/>
                <a:ea typeface="ＭＳ Ｐゴシック" charset="0"/>
                <a:cs typeface="Arial" charset="0"/>
              </a:defRPr>
            </a:lvl2pPr>
            <a:lvl3pPr algn="l" rtl="0" eaLnBrk="0" fontAlgn="base" hangingPunct="0">
              <a:spcBef>
                <a:spcPct val="0"/>
              </a:spcBef>
              <a:spcAft>
                <a:spcPct val="0"/>
              </a:spcAft>
              <a:defRPr sz="2500">
                <a:solidFill>
                  <a:srgbClr val="EE3224"/>
                </a:solidFill>
                <a:latin typeface="Arial" charset="0"/>
                <a:ea typeface="ＭＳ Ｐゴシック" charset="0"/>
                <a:cs typeface="Arial" charset="0"/>
              </a:defRPr>
            </a:lvl3pPr>
            <a:lvl4pPr algn="l" rtl="0" eaLnBrk="0" fontAlgn="base" hangingPunct="0">
              <a:spcBef>
                <a:spcPct val="0"/>
              </a:spcBef>
              <a:spcAft>
                <a:spcPct val="0"/>
              </a:spcAft>
              <a:defRPr sz="2500">
                <a:solidFill>
                  <a:srgbClr val="EE3224"/>
                </a:solidFill>
                <a:latin typeface="Arial" charset="0"/>
                <a:ea typeface="ＭＳ Ｐゴシック" charset="0"/>
                <a:cs typeface="Arial" charset="0"/>
              </a:defRPr>
            </a:lvl4pPr>
            <a:lvl5pPr algn="l" rtl="0" eaLnBrk="0" fontAlgn="base" hangingPunct="0">
              <a:spcBef>
                <a:spcPct val="0"/>
              </a:spcBef>
              <a:spcAft>
                <a:spcPct val="0"/>
              </a:spcAft>
              <a:defRPr sz="2500">
                <a:solidFill>
                  <a:srgbClr val="EE3224"/>
                </a:solidFill>
                <a:latin typeface="Arial" charset="0"/>
                <a:ea typeface="ＭＳ Ｐゴシック"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a:lstStyle>
          <a:p>
            <a:pPr eaLnBrk="1" hangingPunct="1"/>
            <a:r>
              <a:rPr lang="en-AU" sz="3500" kern="0" dirty="0">
                <a:solidFill>
                  <a:schemeClr val="accent4">
                    <a:lumMod val="65000"/>
                    <a:lumOff val="35000"/>
                  </a:schemeClr>
                </a:solidFill>
                <a:latin typeface="Arial" charset="0"/>
                <a:cs typeface="Arial" charset="0"/>
              </a:rPr>
              <a:t>Big Data and Analytics</a:t>
            </a:r>
            <a:endParaRPr lang="en-US" sz="4600" kern="0" dirty="0">
              <a:solidFill>
                <a:schemeClr val="accent4">
                  <a:lumMod val="65000"/>
                  <a:lumOff val="35000"/>
                </a:schemeClr>
              </a:solidFill>
              <a:latin typeface="Arial" charset="0"/>
              <a:cs typeface="Arial" charset="0"/>
            </a:endParaRPr>
          </a:p>
        </p:txBody>
      </p:sp>
      <p:sp>
        <p:nvSpPr>
          <p:cNvPr id="13" name="Rectangle 3">
            <a:extLst>
              <a:ext uri="{FF2B5EF4-FFF2-40B4-BE49-F238E27FC236}">
                <a16:creationId xmlns:a16="http://schemas.microsoft.com/office/drawing/2014/main" id="{1AFE4038-CDD0-4FCE-CF3D-63DC1665966C}"/>
              </a:ext>
            </a:extLst>
          </p:cNvPr>
          <p:cNvSpPr txBox="1">
            <a:spLocks noChangeArrowheads="1"/>
          </p:cNvSpPr>
          <p:nvPr/>
        </p:nvSpPr>
        <p:spPr>
          <a:xfrm>
            <a:off x="2133600" y="2628900"/>
            <a:ext cx="8534400" cy="1600200"/>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vert="horz" lIns="91440" tIns="45720" rIns="91440" bIns="45720" rtlCol="0" anchor="ctr">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10000"/>
              </a:lnSpc>
              <a:spcAft>
                <a:spcPct val="0"/>
              </a:spcAft>
            </a:pPr>
            <a:r>
              <a:rPr lang="en-US" dirty="0"/>
              <a:t>Topic 5:</a:t>
            </a:r>
          </a:p>
          <a:p>
            <a:pPr lvl="0"/>
            <a:r>
              <a:rPr lang="en-US" sz="3200" dirty="0"/>
              <a:t>Data Exploration and Cleaning</a:t>
            </a:r>
          </a:p>
        </p:txBody>
      </p:sp>
      <p:pic>
        <p:nvPicPr>
          <p:cNvPr id="2" name="Picture 1" descr="A logo with orange and grey text&#10;&#10;Description automatically generated">
            <a:extLst>
              <a:ext uri="{FF2B5EF4-FFF2-40B4-BE49-F238E27FC236}">
                <a16:creationId xmlns:a16="http://schemas.microsoft.com/office/drawing/2014/main" id="{1C800551-9687-93A3-2ACA-1A37C5902320}"/>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sp>
        <p:nvSpPr>
          <p:cNvPr id="6" name="TextBox 5">
            <a:extLst>
              <a:ext uri="{FF2B5EF4-FFF2-40B4-BE49-F238E27FC236}">
                <a16:creationId xmlns:a16="http://schemas.microsoft.com/office/drawing/2014/main" id="{70B52648-3D17-EEF8-EF7D-4842C9C034AA}"/>
              </a:ext>
            </a:extLst>
          </p:cNvPr>
          <p:cNvSpPr txBox="1"/>
          <p:nvPr/>
        </p:nvSpPr>
        <p:spPr>
          <a:xfrm>
            <a:off x="3868738" y="4688993"/>
            <a:ext cx="4722813" cy="584775"/>
          </a:xfrm>
          <a:prstGeom prst="rect">
            <a:avLst/>
          </a:prstGeom>
          <a:noFill/>
        </p:spPr>
        <p:txBody>
          <a:bodyPr wrap="square" rtlCol="0">
            <a:spAutoFit/>
          </a:bodyPr>
          <a:lstStyle/>
          <a:p>
            <a:r>
              <a:rPr lang="en-US" sz="1600" dirty="0">
                <a:solidFill>
                  <a:schemeClr val="tx1"/>
                </a:solidFill>
              </a:rPr>
              <a:t>We will wait for 5 to 10 mins for everyone to join</a:t>
            </a:r>
          </a:p>
          <a:p>
            <a:endParaRPr lang="en-AU" sz="1600" dirty="0">
              <a:solidFill>
                <a:schemeClr val="tx1"/>
              </a:solidFill>
            </a:endParaRPr>
          </a:p>
        </p:txBody>
      </p:sp>
    </p:spTree>
    <p:extLst>
      <p:ext uri="{BB962C8B-B14F-4D97-AF65-F5344CB8AC3E}">
        <p14:creationId xmlns:p14="http://schemas.microsoft.com/office/powerpoint/2010/main" val="2623056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0797A-5453-992E-5FF4-44B8A09821D5}"/>
              </a:ext>
            </a:extLst>
          </p:cNvPr>
          <p:cNvSpPr>
            <a:spLocks noGrp="1"/>
          </p:cNvSpPr>
          <p:nvPr>
            <p:ph type="title"/>
          </p:nvPr>
        </p:nvSpPr>
        <p:spPr/>
        <p:txBody>
          <a:bodyPr/>
          <a:lstStyle/>
          <a:p>
            <a:r>
              <a:rPr lang="en-US" sz="2800" dirty="0"/>
              <a:t>Data Exploration and Cleaning</a:t>
            </a:r>
            <a:br>
              <a:rPr lang="en-US" sz="2800" dirty="0"/>
            </a:br>
            <a:endParaRPr lang="en-AU" dirty="0"/>
          </a:p>
        </p:txBody>
      </p:sp>
      <p:sp>
        <p:nvSpPr>
          <p:cNvPr id="3" name="Footer Placeholder 2">
            <a:extLst>
              <a:ext uri="{FF2B5EF4-FFF2-40B4-BE49-F238E27FC236}">
                <a16:creationId xmlns:a16="http://schemas.microsoft.com/office/drawing/2014/main" id="{5F615BC5-5B18-737C-9328-5B74B25909D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4741F13D-66DC-6EFE-3138-2DC6CFD5B936}"/>
              </a:ext>
            </a:extLst>
          </p:cNvPr>
          <p:cNvSpPr>
            <a:spLocks noGrp="1"/>
          </p:cNvSpPr>
          <p:nvPr>
            <p:ph type="sldNum" sz="quarter" idx="12"/>
          </p:nvPr>
        </p:nvSpPr>
        <p:spPr/>
        <p:txBody>
          <a:bodyPr/>
          <a:lstStyle/>
          <a:p>
            <a:fld id="{3956DA85-404E-9646-866F-75D030953504}" type="slidenum">
              <a:rPr lang="en-US" smtClean="0"/>
              <a:pPr/>
              <a:t>10</a:t>
            </a:fld>
            <a:endParaRPr lang="en-US"/>
          </a:p>
        </p:txBody>
      </p:sp>
      <p:pic>
        <p:nvPicPr>
          <p:cNvPr id="8" name="Picture 7" descr="A person sitting on a couch looking at a computer&#10;&#10;Description automatically generated">
            <a:extLst>
              <a:ext uri="{FF2B5EF4-FFF2-40B4-BE49-F238E27FC236}">
                <a16:creationId xmlns:a16="http://schemas.microsoft.com/office/drawing/2014/main" id="{2BDDAA7B-683F-923F-A6D1-55360B0FB1BD}"/>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t="19457" r="39706" b="73341"/>
          <a:stretch/>
        </p:blipFill>
        <p:spPr>
          <a:xfrm>
            <a:off x="0" y="950434"/>
            <a:ext cx="7474106" cy="464652"/>
          </a:xfrm>
          <a:prstGeom prst="rect">
            <a:avLst/>
          </a:prstGeom>
        </p:spPr>
      </p:pic>
      <p:sp>
        <p:nvSpPr>
          <p:cNvPr id="5" name="TextBox 4">
            <a:extLst>
              <a:ext uri="{FF2B5EF4-FFF2-40B4-BE49-F238E27FC236}">
                <a16:creationId xmlns:a16="http://schemas.microsoft.com/office/drawing/2014/main" id="{7D02B11F-E7C0-F45C-CD4B-7B71B741D90E}"/>
              </a:ext>
            </a:extLst>
          </p:cNvPr>
          <p:cNvSpPr txBox="1"/>
          <p:nvPr/>
        </p:nvSpPr>
        <p:spPr>
          <a:xfrm>
            <a:off x="775504" y="1585732"/>
            <a:ext cx="1794081" cy="1569660"/>
          </a:xfrm>
          <a:prstGeom prst="rect">
            <a:avLst/>
          </a:prstGeom>
          <a:noFill/>
        </p:spPr>
        <p:txBody>
          <a:bodyPr wrap="none" rtlCol="0">
            <a:spAutoFit/>
          </a:bodyPr>
          <a:lstStyle/>
          <a:p>
            <a:pPr marL="457200" indent="-457200">
              <a:buFont typeface="Arial" panose="020B0604020202020204" pitchFamily="34" charset="0"/>
              <a:buChar char="•"/>
            </a:pPr>
            <a:r>
              <a:rPr lang="en-AU" sz="2400" dirty="0">
                <a:solidFill>
                  <a:schemeClr val="tx1"/>
                </a:solidFill>
              </a:rPr>
              <a:t>Nominal</a:t>
            </a:r>
          </a:p>
          <a:p>
            <a:pPr marL="457200" indent="-457200">
              <a:buFont typeface="Arial" panose="020B0604020202020204" pitchFamily="34" charset="0"/>
              <a:buChar char="•"/>
            </a:pPr>
            <a:r>
              <a:rPr lang="en-AU" sz="2400" dirty="0">
                <a:solidFill>
                  <a:schemeClr val="tx1"/>
                </a:solidFill>
              </a:rPr>
              <a:t>Binary</a:t>
            </a:r>
          </a:p>
          <a:p>
            <a:pPr marL="457200" indent="-457200">
              <a:buFont typeface="Arial" panose="020B0604020202020204" pitchFamily="34" charset="0"/>
              <a:buChar char="•"/>
            </a:pPr>
            <a:r>
              <a:rPr lang="en-AU" sz="2400" dirty="0">
                <a:solidFill>
                  <a:schemeClr val="tx1"/>
                </a:solidFill>
              </a:rPr>
              <a:t>Ordinal</a:t>
            </a:r>
          </a:p>
          <a:p>
            <a:pPr marL="457200" indent="-457200">
              <a:buFont typeface="Arial" panose="020B0604020202020204" pitchFamily="34" charset="0"/>
              <a:buChar char="•"/>
            </a:pPr>
            <a:r>
              <a:rPr lang="en-AU" sz="2400" dirty="0">
                <a:solidFill>
                  <a:schemeClr val="tx1"/>
                </a:solidFill>
              </a:rPr>
              <a:t>Numeric</a:t>
            </a:r>
          </a:p>
        </p:txBody>
      </p:sp>
      <p:pic>
        <p:nvPicPr>
          <p:cNvPr id="9" name="Picture 8">
            <a:extLst>
              <a:ext uri="{FF2B5EF4-FFF2-40B4-BE49-F238E27FC236}">
                <a16:creationId xmlns:a16="http://schemas.microsoft.com/office/drawing/2014/main" id="{7DE4646E-E512-1481-3924-E53C141ED9CA}"/>
              </a:ext>
            </a:extLst>
          </p:cNvPr>
          <p:cNvPicPr>
            <a:picLocks noChangeAspect="1"/>
          </p:cNvPicPr>
          <p:nvPr/>
        </p:nvPicPr>
        <p:blipFill>
          <a:blip r:embed="rId4"/>
          <a:stretch>
            <a:fillRect/>
          </a:stretch>
        </p:blipFill>
        <p:spPr>
          <a:xfrm>
            <a:off x="3180447" y="1415086"/>
            <a:ext cx="8587318" cy="4830366"/>
          </a:xfrm>
          <a:prstGeom prst="rect">
            <a:avLst/>
          </a:prstGeom>
        </p:spPr>
      </p:pic>
    </p:spTree>
    <p:extLst>
      <p:ext uri="{BB962C8B-B14F-4D97-AF65-F5344CB8AC3E}">
        <p14:creationId xmlns:p14="http://schemas.microsoft.com/office/powerpoint/2010/main" val="29446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0797A-5453-992E-5FF4-44B8A09821D5}"/>
              </a:ext>
            </a:extLst>
          </p:cNvPr>
          <p:cNvSpPr>
            <a:spLocks noGrp="1"/>
          </p:cNvSpPr>
          <p:nvPr>
            <p:ph type="title"/>
          </p:nvPr>
        </p:nvSpPr>
        <p:spPr/>
        <p:txBody>
          <a:bodyPr/>
          <a:lstStyle/>
          <a:p>
            <a:r>
              <a:rPr lang="en-US" sz="2800" dirty="0"/>
              <a:t>Data Exploration and Cleaning</a:t>
            </a:r>
            <a:br>
              <a:rPr lang="en-US" sz="2800" dirty="0"/>
            </a:br>
            <a:endParaRPr lang="en-AU" dirty="0"/>
          </a:p>
        </p:txBody>
      </p:sp>
      <p:sp>
        <p:nvSpPr>
          <p:cNvPr id="3" name="Footer Placeholder 2">
            <a:extLst>
              <a:ext uri="{FF2B5EF4-FFF2-40B4-BE49-F238E27FC236}">
                <a16:creationId xmlns:a16="http://schemas.microsoft.com/office/drawing/2014/main" id="{5F615BC5-5B18-737C-9328-5B74B25909D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4741F13D-66DC-6EFE-3138-2DC6CFD5B936}"/>
              </a:ext>
            </a:extLst>
          </p:cNvPr>
          <p:cNvSpPr>
            <a:spLocks noGrp="1"/>
          </p:cNvSpPr>
          <p:nvPr>
            <p:ph type="sldNum" sz="quarter" idx="12"/>
          </p:nvPr>
        </p:nvSpPr>
        <p:spPr/>
        <p:txBody>
          <a:bodyPr/>
          <a:lstStyle/>
          <a:p>
            <a:fld id="{3956DA85-404E-9646-866F-75D030953504}" type="slidenum">
              <a:rPr lang="en-US" smtClean="0"/>
              <a:pPr/>
              <a:t>11</a:t>
            </a:fld>
            <a:endParaRPr lang="en-US"/>
          </a:p>
        </p:txBody>
      </p:sp>
      <p:pic>
        <p:nvPicPr>
          <p:cNvPr id="6" name="Picture 5" descr="A person sitting on a couch looking at a computer&#10;&#10;Description automatically generated">
            <a:extLst>
              <a:ext uri="{FF2B5EF4-FFF2-40B4-BE49-F238E27FC236}">
                <a16:creationId xmlns:a16="http://schemas.microsoft.com/office/drawing/2014/main" id="{33D3E7CB-9CC2-6785-C777-19430F7AABB0}"/>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75" t="26455" r="34827" b="67893"/>
          <a:stretch/>
        </p:blipFill>
        <p:spPr>
          <a:xfrm>
            <a:off x="0" y="1066722"/>
            <a:ext cx="9575704" cy="431644"/>
          </a:xfrm>
          <a:prstGeom prst="rect">
            <a:avLst/>
          </a:prstGeom>
        </p:spPr>
      </p:pic>
      <p:sp>
        <p:nvSpPr>
          <p:cNvPr id="7" name="TextBox 6">
            <a:extLst>
              <a:ext uri="{FF2B5EF4-FFF2-40B4-BE49-F238E27FC236}">
                <a16:creationId xmlns:a16="http://schemas.microsoft.com/office/drawing/2014/main" id="{D0B45286-73F9-6773-D966-43D9915DC4CE}"/>
              </a:ext>
            </a:extLst>
          </p:cNvPr>
          <p:cNvSpPr txBox="1"/>
          <p:nvPr/>
        </p:nvSpPr>
        <p:spPr>
          <a:xfrm>
            <a:off x="508000" y="1788539"/>
            <a:ext cx="11277600" cy="3477875"/>
          </a:xfrm>
          <a:prstGeom prst="rect">
            <a:avLst/>
          </a:prstGeom>
          <a:noFill/>
        </p:spPr>
        <p:txBody>
          <a:bodyPr wrap="square" rtlCol="0">
            <a:spAutoFit/>
          </a:bodyPr>
          <a:lstStyle/>
          <a:p>
            <a:pPr algn="l"/>
            <a:r>
              <a:rPr lang="en-AU" sz="2000" b="1" i="0" dirty="0">
                <a:solidFill>
                  <a:schemeClr val="tx1"/>
                </a:solidFill>
                <a:effectLst/>
                <a:latin typeface="Söhne"/>
              </a:rPr>
              <a:t>Nominal attributes </a:t>
            </a:r>
            <a:r>
              <a:rPr lang="en-AU" sz="2000" b="0" i="0" dirty="0">
                <a:solidFill>
                  <a:schemeClr val="tx1"/>
                </a:solidFill>
                <a:effectLst/>
                <a:latin typeface="Söhne"/>
              </a:rPr>
              <a:t>have values that represent different categories or labels (e.g., colours, types of fruits).</a:t>
            </a:r>
          </a:p>
          <a:p>
            <a:pPr algn="l"/>
            <a:endParaRPr lang="en-AU" sz="2000" b="0" i="0" dirty="0">
              <a:solidFill>
                <a:schemeClr val="tx1"/>
              </a:solidFill>
              <a:effectLst/>
              <a:latin typeface="Söhne"/>
            </a:endParaRPr>
          </a:p>
          <a:p>
            <a:r>
              <a:rPr lang="en-AU" sz="2000" b="1" i="0" dirty="0">
                <a:solidFill>
                  <a:schemeClr val="tx1"/>
                </a:solidFill>
                <a:effectLst/>
                <a:latin typeface="Söhne"/>
              </a:rPr>
              <a:t>Binary attributes </a:t>
            </a:r>
            <a:r>
              <a:rPr lang="en-AU" sz="2000" b="0" i="0" dirty="0">
                <a:solidFill>
                  <a:schemeClr val="tx1"/>
                </a:solidFill>
                <a:effectLst/>
                <a:latin typeface="Söhne"/>
              </a:rPr>
              <a:t>typically have values like 0 and 1, True and False, or Yes and No.</a:t>
            </a:r>
          </a:p>
          <a:p>
            <a:endParaRPr lang="en-AU" sz="2000" b="0" i="0" dirty="0">
              <a:solidFill>
                <a:schemeClr val="tx1"/>
              </a:solidFill>
              <a:effectLst/>
              <a:latin typeface="Söhne"/>
            </a:endParaRPr>
          </a:p>
          <a:p>
            <a:pPr algn="l"/>
            <a:r>
              <a:rPr lang="en-AU" sz="2000" b="1" i="0" dirty="0">
                <a:solidFill>
                  <a:schemeClr val="tx1"/>
                </a:solidFill>
                <a:effectLst/>
                <a:latin typeface="Söhne"/>
              </a:rPr>
              <a:t>Ordinal attributes </a:t>
            </a:r>
            <a:r>
              <a:rPr lang="en-AU" sz="2000" b="0" i="0" dirty="0">
                <a:solidFill>
                  <a:schemeClr val="tx1"/>
                </a:solidFill>
                <a:effectLst/>
                <a:latin typeface="Söhne"/>
              </a:rPr>
              <a:t>have values that can be ranked or ordered (e.g., low, medium, high).</a:t>
            </a:r>
          </a:p>
          <a:p>
            <a:pPr algn="l"/>
            <a:endParaRPr lang="en-AU" sz="2000" b="0" i="0" dirty="0">
              <a:solidFill>
                <a:schemeClr val="tx1"/>
              </a:solidFill>
              <a:effectLst/>
              <a:latin typeface="Söhne"/>
            </a:endParaRPr>
          </a:p>
          <a:p>
            <a:pPr algn="l"/>
            <a:r>
              <a:rPr lang="en-AU" sz="2000" b="1" i="0" dirty="0">
                <a:solidFill>
                  <a:schemeClr val="tx1"/>
                </a:solidFill>
                <a:effectLst/>
                <a:latin typeface="Söhne"/>
              </a:rPr>
              <a:t>Interval attributes </a:t>
            </a:r>
            <a:r>
              <a:rPr lang="en-AU" sz="2000" b="0" i="0" dirty="0">
                <a:solidFill>
                  <a:schemeClr val="tx1"/>
                </a:solidFill>
                <a:effectLst/>
                <a:latin typeface="Söhne"/>
              </a:rPr>
              <a:t>have numeric values with consistent differences between them but no true zero (e.g., temperature in Celsius).</a:t>
            </a:r>
          </a:p>
          <a:p>
            <a:pPr algn="l"/>
            <a:endParaRPr lang="en-AU" sz="2000" b="0" i="0" dirty="0">
              <a:solidFill>
                <a:schemeClr val="tx1"/>
              </a:solidFill>
              <a:effectLst/>
              <a:latin typeface="Söhne"/>
            </a:endParaRPr>
          </a:p>
          <a:p>
            <a:pPr algn="l"/>
            <a:r>
              <a:rPr lang="en-AU" sz="2000" b="1" i="0" dirty="0">
                <a:solidFill>
                  <a:schemeClr val="tx1"/>
                </a:solidFill>
                <a:effectLst/>
                <a:latin typeface="Söhne"/>
              </a:rPr>
              <a:t>Ratio attributes</a:t>
            </a:r>
            <a:r>
              <a:rPr lang="en-AU" sz="2000" b="0" i="0" dirty="0">
                <a:solidFill>
                  <a:schemeClr val="tx1"/>
                </a:solidFill>
                <a:effectLst/>
                <a:latin typeface="Söhne"/>
              </a:rPr>
              <a:t> have numeric values with a consistent interval and a true zero point (e.g., height, weight).</a:t>
            </a:r>
          </a:p>
          <a:p>
            <a:endParaRPr lang="en-AU" sz="2000" dirty="0">
              <a:solidFill>
                <a:schemeClr val="tx1"/>
              </a:solidFill>
            </a:endParaRPr>
          </a:p>
        </p:txBody>
      </p:sp>
    </p:spTree>
    <p:extLst>
      <p:ext uri="{BB962C8B-B14F-4D97-AF65-F5344CB8AC3E}">
        <p14:creationId xmlns:p14="http://schemas.microsoft.com/office/powerpoint/2010/main" val="2258750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0797A-5453-992E-5FF4-44B8A09821D5}"/>
              </a:ext>
            </a:extLst>
          </p:cNvPr>
          <p:cNvSpPr>
            <a:spLocks noGrp="1"/>
          </p:cNvSpPr>
          <p:nvPr>
            <p:ph type="title"/>
          </p:nvPr>
        </p:nvSpPr>
        <p:spPr/>
        <p:txBody>
          <a:bodyPr/>
          <a:lstStyle/>
          <a:p>
            <a:r>
              <a:rPr lang="en-US" sz="2800" dirty="0"/>
              <a:t>Data Exploration and Cleaning</a:t>
            </a:r>
            <a:br>
              <a:rPr lang="en-US" sz="2800" dirty="0"/>
            </a:br>
            <a:endParaRPr lang="en-AU" dirty="0"/>
          </a:p>
        </p:txBody>
      </p:sp>
      <p:sp>
        <p:nvSpPr>
          <p:cNvPr id="3" name="Footer Placeholder 2">
            <a:extLst>
              <a:ext uri="{FF2B5EF4-FFF2-40B4-BE49-F238E27FC236}">
                <a16:creationId xmlns:a16="http://schemas.microsoft.com/office/drawing/2014/main" id="{5F615BC5-5B18-737C-9328-5B74B25909D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4741F13D-66DC-6EFE-3138-2DC6CFD5B936}"/>
              </a:ext>
            </a:extLst>
          </p:cNvPr>
          <p:cNvSpPr>
            <a:spLocks noGrp="1"/>
          </p:cNvSpPr>
          <p:nvPr>
            <p:ph type="sldNum" sz="quarter" idx="12"/>
          </p:nvPr>
        </p:nvSpPr>
        <p:spPr/>
        <p:txBody>
          <a:bodyPr/>
          <a:lstStyle/>
          <a:p>
            <a:fld id="{3956DA85-404E-9646-866F-75D030953504}" type="slidenum">
              <a:rPr lang="en-US" smtClean="0"/>
              <a:pPr/>
              <a:t>12</a:t>
            </a:fld>
            <a:endParaRPr lang="en-US"/>
          </a:p>
        </p:txBody>
      </p:sp>
      <p:pic>
        <p:nvPicPr>
          <p:cNvPr id="6" name="Picture 5" descr="A person sitting on a couch looking at a computer&#10;&#10;Description automatically generated">
            <a:extLst>
              <a:ext uri="{FF2B5EF4-FFF2-40B4-BE49-F238E27FC236}">
                <a16:creationId xmlns:a16="http://schemas.microsoft.com/office/drawing/2014/main" id="{33D3E7CB-9CC2-6785-C777-19430F7AABB0}"/>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t="31928" r="34752" b="62420"/>
          <a:stretch/>
        </p:blipFill>
        <p:spPr>
          <a:xfrm>
            <a:off x="0" y="1066722"/>
            <a:ext cx="9575704" cy="431644"/>
          </a:xfrm>
          <a:prstGeom prst="rect">
            <a:avLst/>
          </a:prstGeom>
        </p:spPr>
      </p:pic>
      <p:sp>
        <p:nvSpPr>
          <p:cNvPr id="7" name="TextBox 6">
            <a:extLst>
              <a:ext uri="{FF2B5EF4-FFF2-40B4-BE49-F238E27FC236}">
                <a16:creationId xmlns:a16="http://schemas.microsoft.com/office/drawing/2014/main" id="{D0B45286-73F9-6773-D966-43D9915DC4CE}"/>
              </a:ext>
            </a:extLst>
          </p:cNvPr>
          <p:cNvSpPr txBox="1"/>
          <p:nvPr/>
        </p:nvSpPr>
        <p:spPr>
          <a:xfrm>
            <a:off x="508000" y="1796234"/>
            <a:ext cx="11277600" cy="1792798"/>
          </a:xfrm>
          <a:prstGeom prst="rect">
            <a:avLst/>
          </a:prstGeom>
          <a:noFill/>
        </p:spPr>
        <p:txBody>
          <a:bodyPr wrap="square" rtlCol="0">
            <a:spAutoFit/>
          </a:bodyPr>
          <a:lstStyle/>
          <a:p>
            <a:pPr algn="l"/>
            <a:r>
              <a:rPr lang="en-AU" sz="2000" b="1" i="0" dirty="0">
                <a:solidFill>
                  <a:srgbClr val="374151"/>
                </a:solidFill>
                <a:effectLst/>
                <a:latin typeface="Söhne"/>
              </a:rPr>
              <a:t>Discrete attributes </a:t>
            </a:r>
            <a:r>
              <a:rPr lang="en-AU" sz="2000" b="0" i="0" dirty="0">
                <a:solidFill>
                  <a:srgbClr val="374151"/>
                </a:solidFill>
                <a:effectLst/>
                <a:latin typeface="Söhne"/>
              </a:rPr>
              <a:t>have distinct, separate values. Examples include the number of cars a person owns or the number of students in a class.</a:t>
            </a:r>
          </a:p>
          <a:p>
            <a:pPr algn="l"/>
            <a:endParaRPr lang="en-AU" sz="2000" b="0" i="0" dirty="0">
              <a:solidFill>
                <a:srgbClr val="374151"/>
              </a:solidFill>
              <a:effectLst/>
              <a:latin typeface="Söhne"/>
            </a:endParaRPr>
          </a:p>
          <a:p>
            <a:pPr algn="l"/>
            <a:r>
              <a:rPr lang="en-AU" sz="2000" b="1" i="0" dirty="0">
                <a:solidFill>
                  <a:srgbClr val="374151"/>
                </a:solidFill>
                <a:effectLst/>
                <a:latin typeface="Söhne"/>
              </a:rPr>
              <a:t>Continuous attributes </a:t>
            </a:r>
            <a:r>
              <a:rPr lang="en-AU" sz="2000" b="0" i="0" dirty="0">
                <a:solidFill>
                  <a:srgbClr val="374151"/>
                </a:solidFill>
                <a:effectLst/>
                <a:latin typeface="Söhne"/>
              </a:rPr>
              <a:t>can take on an infinite number of values within a range. Examples include height, weight, and age.</a:t>
            </a:r>
          </a:p>
          <a:p>
            <a:endParaRPr lang="en-AU" sz="1050" dirty="0">
              <a:solidFill>
                <a:schemeClr val="tx1"/>
              </a:solidFill>
            </a:endParaRPr>
          </a:p>
        </p:txBody>
      </p:sp>
    </p:spTree>
    <p:extLst>
      <p:ext uri="{BB962C8B-B14F-4D97-AF65-F5344CB8AC3E}">
        <p14:creationId xmlns:p14="http://schemas.microsoft.com/office/powerpoint/2010/main" val="1958816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A2943A-4B78-983D-C34A-E23F3C0BDB53}"/>
              </a:ext>
            </a:extLst>
          </p:cNvPr>
          <p:cNvPicPr>
            <a:picLocks noChangeAspect="1"/>
          </p:cNvPicPr>
          <p:nvPr/>
        </p:nvPicPr>
        <p:blipFill>
          <a:blip r:embed="rId3"/>
          <a:stretch>
            <a:fillRect/>
          </a:stretch>
        </p:blipFill>
        <p:spPr>
          <a:xfrm>
            <a:off x="8798997" y="896932"/>
            <a:ext cx="3164403" cy="2579606"/>
          </a:xfrm>
          <a:prstGeom prst="rect">
            <a:avLst/>
          </a:prstGeom>
        </p:spPr>
      </p:pic>
      <p:sp>
        <p:nvSpPr>
          <p:cNvPr id="2" name="Title 1">
            <a:extLst>
              <a:ext uri="{FF2B5EF4-FFF2-40B4-BE49-F238E27FC236}">
                <a16:creationId xmlns:a16="http://schemas.microsoft.com/office/drawing/2014/main" id="{4150797A-5453-992E-5FF4-44B8A09821D5}"/>
              </a:ext>
            </a:extLst>
          </p:cNvPr>
          <p:cNvSpPr>
            <a:spLocks noGrp="1"/>
          </p:cNvSpPr>
          <p:nvPr>
            <p:ph type="title"/>
          </p:nvPr>
        </p:nvSpPr>
        <p:spPr/>
        <p:txBody>
          <a:bodyPr/>
          <a:lstStyle/>
          <a:p>
            <a:r>
              <a:rPr lang="en-US" sz="2800" dirty="0"/>
              <a:t>Data Exploration and Cleaning</a:t>
            </a:r>
            <a:br>
              <a:rPr lang="en-US" sz="2800" dirty="0"/>
            </a:br>
            <a:endParaRPr lang="en-AU" dirty="0"/>
          </a:p>
        </p:txBody>
      </p:sp>
      <p:sp>
        <p:nvSpPr>
          <p:cNvPr id="3" name="Footer Placeholder 2">
            <a:extLst>
              <a:ext uri="{FF2B5EF4-FFF2-40B4-BE49-F238E27FC236}">
                <a16:creationId xmlns:a16="http://schemas.microsoft.com/office/drawing/2014/main" id="{5F615BC5-5B18-737C-9328-5B74B25909D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4741F13D-66DC-6EFE-3138-2DC6CFD5B936}"/>
              </a:ext>
            </a:extLst>
          </p:cNvPr>
          <p:cNvSpPr>
            <a:spLocks noGrp="1"/>
          </p:cNvSpPr>
          <p:nvPr>
            <p:ph type="sldNum" sz="quarter" idx="12"/>
          </p:nvPr>
        </p:nvSpPr>
        <p:spPr/>
        <p:txBody>
          <a:bodyPr/>
          <a:lstStyle/>
          <a:p>
            <a:fld id="{3956DA85-404E-9646-866F-75D030953504}" type="slidenum">
              <a:rPr lang="en-US" smtClean="0"/>
              <a:pPr/>
              <a:t>13</a:t>
            </a:fld>
            <a:endParaRPr lang="en-US"/>
          </a:p>
        </p:txBody>
      </p:sp>
      <p:pic>
        <p:nvPicPr>
          <p:cNvPr id="6" name="Picture 5" descr="A person sitting on a couch looking at a computer&#10;&#10;Description automatically generated">
            <a:extLst>
              <a:ext uri="{FF2B5EF4-FFF2-40B4-BE49-F238E27FC236}">
                <a16:creationId xmlns:a16="http://schemas.microsoft.com/office/drawing/2014/main" id="{33D3E7CB-9CC2-6785-C777-19430F7AABB0}"/>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l="-6" t="38913" r="40050" b="56434"/>
          <a:stretch/>
        </p:blipFill>
        <p:spPr>
          <a:xfrm>
            <a:off x="0" y="1143000"/>
            <a:ext cx="8798997" cy="355366"/>
          </a:xfrm>
          <a:prstGeom prst="rect">
            <a:avLst/>
          </a:prstGeom>
        </p:spPr>
      </p:pic>
      <p:pic>
        <p:nvPicPr>
          <p:cNvPr id="5" name="Picture 4">
            <a:extLst>
              <a:ext uri="{FF2B5EF4-FFF2-40B4-BE49-F238E27FC236}">
                <a16:creationId xmlns:a16="http://schemas.microsoft.com/office/drawing/2014/main" id="{10007B4C-D46A-30B7-7FD5-39CAEA35900C}"/>
              </a:ext>
            </a:extLst>
          </p:cNvPr>
          <p:cNvPicPr>
            <a:picLocks noChangeAspect="1"/>
          </p:cNvPicPr>
          <p:nvPr/>
        </p:nvPicPr>
        <p:blipFill>
          <a:blip r:embed="rId5"/>
          <a:stretch>
            <a:fillRect/>
          </a:stretch>
        </p:blipFill>
        <p:spPr>
          <a:xfrm>
            <a:off x="5005996" y="3687672"/>
            <a:ext cx="6096788" cy="2774950"/>
          </a:xfrm>
          <a:prstGeom prst="rect">
            <a:avLst/>
          </a:prstGeom>
        </p:spPr>
      </p:pic>
      <p:sp>
        <p:nvSpPr>
          <p:cNvPr id="7" name="TextBox 6">
            <a:extLst>
              <a:ext uri="{FF2B5EF4-FFF2-40B4-BE49-F238E27FC236}">
                <a16:creationId xmlns:a16="http://schemas.microsoft.com/office/drawing/2014/main" id="{D0B45286-73F9-6773-D966-43D9915DC4CE}"/>
              </a:ext>
            </a:extLst>
          </p:cNvPr>
          <p:cNvSpPr txBox="1"/>
          <p:nvPr/>
        </p:nvSpPr>
        <p:spPr>
          <a:xfrm>
            <a:off x="685800" y="1633222"/>
            <a:ext cx="11277600" cy="2554545"/>
          </a:xfrm>
          <a:prstGeom prst="rect">
            <a:avLst/>
          </a:prstGeom>
          <a:noFill/>
        </p:spPr>
        <p:txBody>
          <a:bodyPr wrap="square" rtlCol="0">
            <a:spAutoFit/>
          </a:bodyPr>
          <a:lstStyle/>
          <a:p>
            <a:pPr algn="l"/>
            <a:r>
              <a:rPr lang="en-AU" sz="2000" b="0" i="0" dirty="0">
                <a:solidFill>
                  <a:srgbClr val="374151"/>
                </a:solidFill>
                <a:effectLst/>
                <a:latin typeface="Söhne"/>
              </a:rPr>
              <a:t>This requires actual data visualization or statistical analysis. </a:t>
            </a:r>
          </a:p>
          <a:p>
            <a:pPr algn="l"/>
            <a:r>
              <a:rPr lang="en-AU" sz="2000" b="0" i="0" dirty="0">
                <a:solidFill>
                  <a:srgbClr val="374151"/>
                </a:solidFill>
                <a:effectLst/>
                <a:latin typeface="Söhne"/>
              </a:rPr>
              <a:t>Common tools include:</a:t>
            </a:r>
          </a:p>
          <a:p>
            <a:pPr marL="457200" indent="-457200" algn="l">
              <a:buFont typeface="Arial" panose="020B0604020202020204" pitchFamily="34" charset="0"/>
              <a:buChar char="•"/>
            </a:pPr>
            <a:r>
              <a:rPr lang="en-AU" sz="2000" b="0" i="0" dirty="0">
                <a:solidFill>
                  <a:srgbClr val="374151"/>
                </a:solidFill>
                <a:effectLst/>
                <a:latin typeface="Söhne"/>
              </a:rPr>
              <a:t>histograms, </a:t>
            </a:r>
          </a:p>
          <a:p>
            <a:pPr marL="457200" indent="-457200" algn="l">
              <a:buFont typeface="Arial" panose="020B0604020202020204" pitchFamily="34" charset="0"/>
              <a:buChar char="•"/>
            </a:pPr>
            <a:r>
              <a:rPr lang="en-AU" sz="2000" b="0" i="0" dirty="0">
                <a:solidFill>
                  <a:srgbClr val="374151"/>
                </a:solidFill>
                <a:effectLst/>
                <a:latin typeface="Söhne"/>
              </a:rPr>
              <a:t>box plots, or </a:t>
            </a:r>
          </a:p>
          <a:p>
            <a:pPr marL="457200" indent="-457200" algn="l">
              <a:buFont typeface="Arial" panose="020B0604020202020204" pitchFamily="34" charset="0"/>
              <a:buChar char="•"/>
            </a:pPr>
            <a:r>
              <a:rPr lang="en-AU" sz="2000" b="0" i="0" dirty="0">
                <a:solidFill>
                  <a:srgbClr val="374151"/>
                </a:solidFill>
                <a:effectLst/>
                <a:latin typeface="Söhne"/>
              </a:rPr>
              <a:t>density plots to understand distribution. </a:t>
            </a:r>
          </a:p>
          <a:p>
            <a:pPr algn="l"/>
            <a:r>
              <a:rPr lang="en-AU" sz="2000" b="0" i="0" dirty="0">
                <a:solidFill>
                  <a:srgbClr val="374151"/>
                </a:solidFill>
                <a:effectLst/>
                <a:latin typeface="Söhne"/>
              </a:rPr>
              <a:t>Some data might be:</a:t>
            </a:r>
          </a:p>
          <a:p>
            <a:pPr marL="457200" indent="-457200" algn="l">
              <a:buFont typeface="Arial" panose="020B0604020202020204" pitchFamily="34" charset="0"/>
              <a:buChar char="•"/>
            </a:pPr>
            <a:r>
              <a:rPr lang="en-AU" sz="2000" b="0" i="0" dirty="0">
                <a:solidFill>
                  <a:srgbClr val="374151"/>
                </a:solidFill>
                <a:effectLst/>
                <a:latin typeface="Söhne"/>
              </a:rPr>
              <a:t>normally distributed, </a:t>
            </a:r>
          </a:p>
          <a:p>
            <a:pPr marL="457200" indent="-457200" algn="l">
              <a:buFont typeface="Arial" panose="020B0604020202020204" pitchFamily="34" charset="0"/>
              <a:buChar char="•"/>
            </a:pPr>
            <a:r>
              <a:rPr lang="en-AU" sz="2000" b="0" i="0" dirty="0">
                <a:solidFill>
                  <a:srgbClr val="374151"/>
                </a:solidFill>
                <a:effectLst/>
                <a:latin typeface="Söhne"/>
              </a:rPr>
              <a:t>or skewed to the left or right.</a:t>
            </a:r>
            <a:endParaRPr lang="en-AU" sz="500" dirty="0">
              <a:solidFill>
                <a:schemeClr val="tx1"/>
              </a:solidFill>
            </a:endParaRPr>
          </a:p>
        </p:txBody>
      </p:sp>
      <p:pic>
        <p:nvPicPr>
          <p:cNvPr id="10" name="Picture 9">
            <a:extLst>
              <a:ext uri="{FF2B5EF4-FFF2-40B4-BE49-F238E27FC236}">
                <a16:creationId xmlns:a16="http://schemas.microsoft.com/office/drawing/2014/main" id="{5C50AA1E-C8A7-5E67-A1F0-5C03C37DBBA2}"/>
              </a:ext>
            </a:extLst>
          </p:cNvPr>
          <p:cNvPicPr>
            <a:picLocks noChangeAspect="1"/>
          </p:cNvPicPr>
          <p:nvPr/>
        </p:nvPicPr>
        <p:blipFill>
          <a:blip r:embed="rId6"/>
          <a:stretch>
            <a:fillRect/>
          </a:stretch>
        </p:blipFill>
        <p:spPr>
          <a:xfrm>
            <a:off x="1371600" y="4187767"/>
            <a:ext cx="2709755" cy="2369822"/>
          </a:xfrm>
          <a:prstGeom prst="rect">
            <a:avLst/>
          </a:prstGeom>
        </p:spPr>
      </p:pic>
    </p:spTree>
    <p:extLst>
      <p:ext uri="{BB962C8B-B14F-4D97-AF65-F5344CB8AC3E}">
        <p14:creationId xmlns:p14="http://schemas.microsoft.com/office/powerpoint/2010/main" val="851272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A2943A-4B78-983D-C34A-E23F3C0BDB53}"/>
              </a:ext>
            </a:extLst>
          </p:cNvPr>
          <p:cNvPicPr>
            <a:picLocks noChangeAspect="1"/>
          </p:cNvPicPr>
          <p:nvPr/>
        </p:nvPicPr>
        <p:blipFill>
          <a:blip r:embed="rId3"/>
          <a:stretch>
            <a:fillRect/>
          </a:stretch>
        </p:blipFill>
        <p:spPr>
          <a:xfrm>
            <a:off x="8832776" y="1078214"/>
            <a:ext cx="3164403" cy="2579606"/>
          </a:xfrm>
          <a:prstGeom prst="rect">
            <a:avLst/>
          </a:prstGeom>
        </p:spPr>
      </p:pic>
      <p:sp>
        <p:nvSpPr>
          <p:cNvPr id="2" name="Title 1">
            <a:extLst>
              <a:ext uri="{FF2B5EF4-FFF2-40B4-BE49-F238E27FC236}">
                <a16:creationId xmlns:a16="http://schemas.microsoft.com/office/drawing/2014/main" id="{4150797A-5453-992E-5FF4-44B8A09821D5}"/>
              </a:ext>
            </a:extLst>
          </p:cNvPr>
          <p:cNvSpPr>
            <a:spLocks noGrp="1"/>
          </p:cNvSpPr>
          <p:nvPr>
            <p:ph type="title"/>
          </p:nvPr>
        </p:nvSpPr>
        <p:spPr/>
        <p:txBody>
          <a:bodyPr/>
          <a:lstStyle/>
          <a:p>
            <a:r>
              <a:rPr lang="en-US" sz="2800" dirty="0"/>
              <a:t>Data Exploration and Cleaning</a:t>
            </a:r>
            <a:br>
              <a:rPr lang="en-US" sz="2800" dirty="0"/>
            </a:br>
            <a:endParaRPr lang="en-AU" dirty="0"/>
          </a:p>
        </p:txBody>
      </p:sp>
      <p:sp>
        <p:nvSpPr>
          <p:cNvPr id="3" name="Footer Placeholder 2">
            <a:extLst>
              <a:ext uri="{FF2B5EF4-FFF2-40B4-BE49-F238E27FC236}">
                <a16:creationId xmlns:a16="http://schemas.microsoft.com/office/drawing/2014/main" id="{5F615BC5-5B18-737C-9328-5B74B25909D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4741F13D-66DC-6EFE-3138-2DC6CFD5B936}"/>
              </a:ext>
            </a:extLst>
          </p:cNvPr>
          <p:cNvSpPr>
            <a:spLocks noGrp="1"/>
          </p:cNvSpPr>
          <p:nvPr>
            <p:ph type="sldNum" sz="quarter" idx="12"/>
          </p:nvPr>
        </p:nvSpPr>
        <p:spPr/>
        <p:txBody>
          <a:bodyPr/>
          <a:lstStyle/>
          <a:p>
            <a:fld id="{3956DA85-404E-9646-866F-75D030953504}" type="slidenum">
              <a:rPr lang="en-US" smtClean="0"/>
              <a:pPr/>
              <a:t>14</a:t>
            </a:fld>
            <a:endParaRPr lang="en-US"/>
          </a:p>
        </p:txBody>
      </p:sp>
      <p:pic>
        <p:nvPicPr>
          <p:cNvPr id="6" name="Picture 5" descr="A person sitting on a couch looking at a computer&#10;&#10;Description automatically generated">
            <a:extLst>
              <a:ext uri="{FF2B5EF4-FFF2-40B4-BE49-F238E27FC236}">
                <a16:creationId xmlns:a16="http://schemas.microsoft.com/office/drawing/2014/main" id="{33D3E7CB-9CC2-6785-C777-19430F7AABB0}"/>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l="-3" t="44619" r="40047" b="50728"/>
          <a:stretch/>
        </p:blipFill>
        <p:spPr>
          <a:xfrm>
            <a:off x="0" y="1143000"/>
            <a:ext cx="8798997" cy="355366"/>
          </a:xfrm>
          <a:prstGeom prst="rect">
            <a:avLst/>
          </a:prstGeom>
        </p:spPr>
      </p:pic>
      <p:pic>
        <p:nvPicPr>
          <p:cNvPr id="5" name="Picture 4">
            <a:extLst>
              <a:ext uri="{FF2B5EF4-FFF2-40B4-BE49-F238E27FC236}">
                <a16:creationId xmlns:a16="http://schemas.microsoft.com/office/drawing/2014/main" id="{10007B4C-D46A-30B7-7FD5-39CAEA35900C}"/>
              </a:ext>
            </a:extLst>
          </p:cNvPr>
          <p:cNvPicPr>
            <a:picLocks noChangeAspect="1"/>
          </p:cNvPicPr>
          <p:nvPr/>
        </p:nvPicPr>
        <p:blipFill>
          <a:blip r:embed="rId5"/>
          <a:stretch>
            <a:fillRect/>
          </a:stretch>
        </p:blipFill>
        <p:spPr>
          <a:xfrm>
            <a:off x="5543157" y="3743758"/>
            <a:ext cx="6096788" cy="2774950"/>
          </a:xfrm>
          <a:prstGeom prst="rect">
            <a:avLst/>
          </a:prstGeom>
        </p:spPr>
      </p:pic>
      <p:pic>
        <p:nvPicPr>
          <p:cNvPr id="10" name="Picture 9">
            <a:extLst>
              <a:ext uri="{FF2B5EF4-FFF2-40B4-BE49-F238E27FC236}">
                <a16:creationId xmlns:a16="http://schemas.microsoft.com/office/drawing/2014/main" id="{5C50AA1E-C8A7-5E67-A1F0-5C03C37DBBA2}"/>
              </a:ext>
            </a:extLst>
          </p:cNvPr>
          <p:cNvPicPr>
            <a:picLocks noChangeAspect="1"/>
          </p:cNvPicPr>
          <p:nvPr/>
        </p:nvPicPr>
        <p:blipFill>
          <a:blip r:embed="rId6"/>
          <a:stretch>
            <a:fillRect/>
          </a:stretch>
        </p:blipFill>
        <p:spPr>
          <a:xfrm>
            <a:off x="1752600" y="4160670"/>
            <a:ext cx="2709755" cy="2369822"/>
          </a:xfrm>
          <a:prstGeom prst="rect">
            <a:avLst/>
          </a:prstGeom>
        </p:spPr>
      </p:pic>
      <p:pic>
        <p:nvPicPr>
          <p:cNvPr id="8" name="Picture 7">
            <a:extLst>
              <a:ext uri="{FF2B5EF4-FFF2-40B4-BE49-F238E27FC236}">
                <a16:creationId xmlns:a16="http://schemas.microsoft.com/office/drawing/2014/main" id="{0D24DD82-6706-94D1-C67F-74ED067538D7}"/>
              </a:ext>
            </a:extLst>
          </p:cNvPr>
          <p:cNvPicPr>
            <a:picLocks noChangeAspect="1"/>
          </p:cNvPicPr>
          <p:nvPr/>
        </p:nvPicPr>
        <p:blipFill>
          <a:blip r:embed="rId7"/>
          <a:stretch>
            <a:fillRect/>
          </a:stretch>
        </p:blipFill>
        <p:spPr>
          <a:xfrm>
            <a:off x="304800" y="1765300"/>
            <a:ext cx="8629993" cy="2152650"/>
          </a:xfrm>
          <a:prstGeom prst="rect">
            <a:avLst/>
          </a:prstGeom>
        </p:spPr>
      </p:pic>
    </p:spTree>
    <p:extLst>
      <p:ext uri="{BB962C8B-B14F-4D97-AF65-F5344CB8AC3E}">
        <p14:creationId xmlns:p14="http://schemas.microsoft.com/office/powerpoint/2010/main" val="1293113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0797A-5453-992E-5FF4-44B8A09821D5}"/>
              </a:ext>
            </a:extLst>
          </p:cNvPr>
          <p:cNvSpPr>
            <a:spLocks noGrp="1"/>
          </p:cNvSpPr>
          <p:nvPr>
            <p:ph type="title"/>
          </p:nvPr>
        </p:nvSpPr>
        <p:spPr/>
        <p:txBody>
          <a:bodyPr/>
          <a:lstStyle/>
          <a:p>
            <a:r>
              <a:rPr lang="en-US" sz="2800" dirty="0"/>
              <a:t>Data Exploration and Cleaning</a:t>
            </a:r>
            <a:br>
              <a:rPr lang="en-US" sz="2800" dirty="0"/>
            </a:br>
            <a:endParaRPr lang="en-AU" dirty="0"/>
          </a:p>
        </p:txBody>
      </p:sp>
      <p:sp>
        <p:nvSpPr>
          <p:cNvPr id="3" name="Footer Placeholder 2">
            <a:extLst>
              <a:ext uri="{FF2B5EF4-FFF2-40B4-BE49-F238E27FC236}">
                <a16:creationId xmlns:a16="http://schemas.microsoft.com/office/drawing/2014/main" id="{5F615BC5-5B18-737C-9328-5B74B25909D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4741F13D-66DC-6EFE-3138-2DC6CFD5B936}"/>
              </a:ext>
            </a:extLst>
          </p:cNvPr>
          <p:cNvSpPr>
            <a:spLocks noGrp="1"/>
          </p:cNvSpPr>
          <p:nvPr>
            <p:ph type="sldNum" sz="quarter" idx="12"/>
          </p:nvPr>
        </p:nvSpPr>
        <p:spPr/>
        <p:txBody>
          <a:bodyPr/>
          <a:lstStyle/>
          <a:p>
            <a:fld id="{3956DA85-404E-9646-866F-75D030953504}" type="slidenum">
              <a:rPr lang="en-US" smtClean="0"/>
              <a:pPr/>
              <a:t>15</a:t>
            </a:fld>
            <a:endParaRPr lang="en-US"/>
          </a:p>
        </p:txBody>
      </p:sp>
      <p:pic>
        <p:nvPicPr>
          <p:cNvPr id="6" name="Picture 5" descr="A person sitting on a couch looking at a computer&#10;&#10;Description automatically generated">
            <a:extLst>
              <a:ext uri="{FF2B5EF4-FFF2-40B4-BE49-F238E27FC236}">
                <a16:creationId xmlns:a16="http://schemas.microsoft.com/office/drawing/2014/main" id="{33D3E7CB-9CC2-6785-C777-19430F7AABB0}"/>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t="50848" r="40044" b="44499"/>
          <a:stretch/>
        </p:blipFill>
        <p:spPr>
          <a:xfrm>
            <a:off x="0" y="1143000"/>
            <a:ext cx="8798997" cy="355366"/>
          </a:xfrm>
          <a:prstGeom prst="rect">
            <a:avLst/>
          </a:prstGeom>
        </p:spPr>
      </p:pic>
      <p:sp>
        <p:nvSpPr>
          <p:cNvPr id="7" name="TextBox 6">
            <a:extLst>
              <a:ext uri="{FF2B5EF4-FFF2-40B4-BE49-F238E27FC236}">
                <a16:creationId xmlns:a16="http://schemas.microsoft.com/office/drawing/2014/main" id="{928B5E11-A7B8-FF3B-9EA5-3E7C4E0BFBB5}"/>
              </a:ext>
            </a:extLst>
          </p:cNvPr>
          <p:cNvSpPr txBox="1"/>
          <p:nvPr/>
        </p:nvSpPr>
        <p:spPr>
          <a:xfrm>
            <a:off x="609600" y="1709500"/>
            <a:ext cx="4057454" cy="2246769"/>
          </a:xfrm>
          <a:prstGeom prst="rect">
            <a:avLst/>
          </a:prstGeom>
          <a:noFill/>
        </p:spPr>
        <p:txBody>
          <a:bodyPr wrap="square" rtlCol="0">
            <a:spAutoFit/>
          </a:bodyPr>
          <a:lstStyle/>
          <a:p>
            <a:pPr marL="342900" indent="-342900">
              <a:buFont typeface="Arial" panose="020B0604020202020204" pitchFamily="34" charset="0"/>
              <a:buChar char="•"/>
            </a:pPr>
            <a:r>
              <a:rPr lang="en-AU" sz="2000" dirty="0">
                <a:solidFill>
                  <a:srgbClr val="374151"/>
                </a:solidFill>
                <a:latin typeface="Söhne"/>
              </a:rPr>
              <a:t>O</a:t>
            </a:r>
            <a:r>
              <a:rPr lang="en-AU" sz="2000" b="0" i="0" dirty="0">
                <a:solidFill>
                  <a:srgbClr val="374151"/>
                </a:solidFill>
                <a:effectLst/>
                <a:latin typeface="Söhne"/>
              </a:rPr>
              <a:t>utliers or anomalies can often be identified using visual tools like box plots, where points outside the "whiskers" might be considered outliers. </a:t>
            </a:r>
          </a:p>
          <a:p>
            <a:pPr marL="342900" indent="-342900">
              <a:buFont typeface="Arial" panose="020B0604020202020204" pitchFamily="34" charset="0"/>
              <a:buChar char="•"/>
            </a:pPr>
            <a:r>
              <a:rPr lang="en-AU" sz="2000" dirty="0">
                <a:solidFill>
                  <a:srgbClr val="374151"/>
                </a:solidFill>
                <a:latin typeface="Söhne"/>
              </a:rPr>
              <a:t>S</a:t>
            </a:r>
            <a:r>
              <a:rPr lang="en-AU" sz="2000" b="0" i="0" dirty="0">
                <a:solidFill>
                  <a:srgbClr val="374151"/>
                </a:solidFill>
                <a:effectLst/>
                <a:latin typeface="Söhne"/>
              </a:rPr>
              <a:t>tatistical methods like z-scores can be used to detect outliers.</a:t>
            </a:r>
            <a:endParaRPr lang="en-AU" sz="2000" dirty="0"/>
          </a:p>
        </p:txBody>
      </p:sp>
      <p:pic>
        <p:nvPicPr>
          <p:cNvPr id="11" name="Picture 10">
            <a:extLst>
              <a:ext uri="{FF2B5EF4-FFF2-40B4-BE49-F238E27FC236}">
                <a16:creationId xmlns:a16="http://schemas.microsoft.com/office/drawing/2014/main" id="{57EA2626-7EE3-A208-2FE0-C490E90CAF20}"/>
              </a:ext>
            </a:extLst>
          </p:cNvPr>
          <p:cNvPicPr>
            <a:picLocks noChangeAspect="1"/>
          </p:cNvPicPr>
          <p:nvPr/>
        </p:nvPicPr>
        <p:blipFill>
          <a:blip r:embed="rId4"/>
          <a:stretch>
            <a:fillRect/>
          </a:stretch>
        </p:blipFill>
        <p:spPr>
          <a:xfrm>
            <a:off x="5924551" y="1938498"/>
            <a:ext cx="5334000" cy="3627120"/>
          </a:xfrm>
          <a:prstGeom prst="rect">
            <a:avLst/>
          </a:prstGeom>
        </p:spPr>
      </p:pic>
    </p:spTree>
    <p:extLst>
      <p:ext uri="{BB962C8B-B14F-4D97-AF65-F5344CB8AC3E}">
        <p14:creationId xmlns:p14="http://schemas.microsoft.com/office/powerpoint/2010/main" val="159663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0797A-5453-992E-5FF4-44B8A09821D5}"/>
              </a:ext>
            </a:extLst>
          </p:cNvPr>
          <p:cNvSpPr>
            <a:spLocks noGrp="1"/>
          </p:cNvSpPr>
          <p:nvPr>
            <p:ph type="title"/>
          </p:nvPr>
        </p:nvSpPr>
        <p:spPr/>
        <p:txBody>
          <a:bodyPr/>
          <a:lstStyle/>
          <a:p>
            <a:r>
              <a:rPr lang="en-US" sz="2800" dirty="0"/>
              <a:t>Data Exploration and Cleaning</a:t>
            </a:r>
            <a:br>
              <a:rPr lang="en-US" sz="2800" dirty="0"/>
            </a:br>
            <a:endParaRPr lang="en-AU" dirty="0"/>
          </a:p>
        </p:txBody>
      </p:sp>
      <p:sp>
        <p:nvSpPr>
          <p:cNvPr id="3" name="Footer Placeholder 2">
            <a:extLst>
              <a:ext uri="{FF2B5EF4-FFF2-40B4-BE49-F238E27FC236}">
                <a16:creationId xmlns:a16="http://schemas.microsoft.com/office/drawing/2014/main" id="{5F615BC5-5B18-737C-9328-5B74B25909D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4741F13D-66DC-6EFE-3138-2DC6CFD5B936}"/>
              </a:ext>
            </a:extLst>
          </p:cNvPr>
          <p:cNvSpPr>
            <a:spLocks noGrp="1"/>
          </p:cNvSpPr>
          <p:nvPr>
            <p:ph type="sldNum" sz="quarter" idx="12"/>
          </p:nvPr>
        </p:nvSpPr>
        <p:spPr/>
        <p:txBody>
          <a:bodyPr/>
          <a:lstStyle/>
          <a:p>
            <a:fld id="{3956DA85-404E-9646-866F-75D030953504}" type="slidenum">
              <a:rPr lang="en-US" smtClean="0"/>
              <a:pPr/>
              <a:t>16</a:t>
            </a:fld>
            <a:endParaRPr lang="en-US"/>
          </a:p>
        </p:txBody>
      </p:sp>
      <p:pic>
        <p:nvPicPr>
          <p:cNvPr id="6" name="Picture 5" descr="A person sitting on a couch looking at a computer&#10;&#10;Description automatically generated">
            <a:extLst>
              <a:ext uri="{FF2B5EF4-FFF2-40B4-BE49-F238E27FC236}">
                <a16:creationId xmlns:a16="http://schemas.microsoft.com/office/drawing/2014/main" id="{33D3E7CB-9CC2-6785-C777-19430F7AABB0}"/>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t="50848" r="40044" b="44499"/>
          <a:stretch/>
        </p:blipFill>
        <p:spPr>
          <a:xfrm>
            <a:off x="0" y="1143000"/>
            <a:ext cx="8798997" cy="355366"/>
          </a:xfrm>
          <a:prstGeom prst="rect">
            <a:avLst/>
          </a:prstGeom>
        </p:spPr>
      </p:pic>
      <p:sp>
        <p:nvSpPr>
          <p:cNvPr id="7" name="TextBox 6">
            <a:extLst>
              <a:ext uri="{FF2B5EF4-FFF2-40B4-BE49-F238E27FC236}">
                <a16:creationId xmlns:a16="http://schemas.microsoft.com/office/drawing/2014/main" id="{928B5E11-A7B8-FF3B-9EA5-3E7C4E0BFBB5}"/>
              </a:ext>
            </a:extLst>
          </p:cNvPr>
          <p:cNvSpPr txBox="1"/>
          <p:nvPr/>
        </p:nvSpPr>
        <p:spPr>
          <a:xfrm>
            <a:off x="609600" y="1709500"/>
            <a:ext cx="4057454" cy="400110"/>
          </a:xfrm>
          <a:prstGeom prst="rect">
            <a:avLst/>
          </a:prstGeom>
          <a:noFill/>
        </p:spPr>
        <p:txBody>
          <a:bodyPr wrap="square" rtlCol="0">
            <a:spAutoFit/>
          </a:bodyPr>
          <a:lstStyle/>
          <a:p>
            <a:pPr marL="342900" indent="-342900">
              <a:buFont typeface="Arial" panose="020B0604020202020204" pitchFamily="34" charset="0"/>
              <a:buChar char="•"/>
            </a:pPr>
            <a:r>
              <a:rPr lang="en-AU" sz="2000" dirty="0">
                <a:solidFill>
                  <a:srgbClr val="374151"/>
                </a:solidFill>
                <a:latin typeface="Söhne"/>
              </a:rPr>
              <a:t>Identifying outlier with z-score:</a:t>
            </a:r>
            <a:endParaRPr lang="en-AU" sz="2000" b="0" i="0" dirty="0">
              <a:solidFill>
                <a:srgbClr val="374151"/>
              </a:solidFill>
              <a:effectLst/>
              <a:latin typeface="Söhne"/>
            </a:endParaRPr>
          </a:p>
        </p:txBody>
      </p:sp>
      <p:pic>
        <p:nvPicPr>
          <p:cNvPr id="8" name="Picture 7" descr="A screenshot of a math test&#10;&#10;Description automatically generated">
            <a:extLst>
              <a:ext uri="{FF2B5EF4-FFF2-40B4-BE49-F238E27FC236}">
                <a16:creationId xmlns:a16="http://schemas.microsoft.com/office/drawing/2014/main" id="{C7E8FE3D-5F5D-E021-F47D-965E03535B9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8183" y="2377090"/>
            <a:ext cx="4778841" cy="3289161"/>
          </a:xfrm>
          <a:prstGeom prst="rect">
            <a:avLst/>
          </a:prstGeom>
        </p:spPr>
      </p:pic>
      <p:pic>
        <p:nvPicPr>
          <p:cNvPr id="10" name="Picture 9" descr="A screenshot of a math test&#10;&#10;Description automatically generated">
            <a:extLst>
              <a:ext uri="{FF2B5EF4-FFF2-40B4-BE49-F238E27FC236}">
                <a16:creationId xmlns:a16="http://schemas.microsoft.com/office/drawing/2014/main" id="{D2C86757-376B-F39E-2C1D-A516118E7645}"/>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556517" y="2413901"/>
            <a:ext cx="6281733" cy="3189807"/>
          </a:xfrm>
          <a:prstGeom prst="rect">
            <a:avLst/>
          </a:prstGeom>
        </p:spPr>
      </p:pic>
    </p:spTree>
    <p:extLst>
      <p:ext uri="{BB962C8B-B14F-4D97-AF65-F5344CB8AC3E}">
        <p14:creationId xmlns:p14="http://schemas.microsoft.com/office/powerpoint/2010/main" val="1546559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0797A-5453-992E-5FF4-44B8A09821D5}"/>
              </a:ext>
            </a:extLst>
          </p:cNvPr>
          <p:cNvSpPr>
            <a:spLocks noGrp="1"/>
          </p:cNvSpPr>
          <p:nvPr>
            <p:ph type="title"/>
          </p:nvPr>
        </p:nvSpPr>
        <p:spPr/>
        <p:txBody>
          <a:bodyPr/>
          <a:lstStyle/>
          <a:p>
            <a:r>
              <a:rPr lang="en-US" sz="2800" dirty="0"/>
              <a:t>Data Exploration and Cleaning</a:t>
            </a:r>
            <a:br>
              <a:rPr lang="en-US" sz="2800" dirty="0"/>
            </a:br>
            <a:endParaRPr lang="en-AU" dirty="0"/>
          </a:p>
        </p:txBody>
      </p:sp>
      <p:sp>
        <p:nvSpPr>
          <p:cNvPr id="3" name="Footer Placeholder 2">
            <a:extLst>
              <a:ext uri="{FF2B5EF4-FFF2-40B4-BE49-F238E27FC236}">
                <a16:creationId xmlns:a16="http://schemas.microsoft.com/office/drawing/2014/main" id="{5F615BC5-5B18-737C-9328-5B74B25909D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4741F13D-66DC-6EFE-3138-2DC6CFD5B936}"/>
              </a:ext>
            </a:extLst>
          </p:cNvPr>
          <p:cNvSpPr>
            <a:spLocks noGrp="1"/>
          </p:cNvSpPr>
          <p:nvPr>
            <p:ph type="sldNum" sz="quarter" idx="12"/>
          </p:nvPr>
        </p:nvSpPr>
        <p:spPr/>
        <p:txBody>
          <a:bodyPr/>
          <a:lstStyle/>
          <a:p>
            <a:fld id="{3956DA85-404E-9646-866F-75D030953504}" type="slidenum">
              <a:rPr lang="en-US" smtClean="0"/>
              <a:pPr/>
              <a:t>17</a:t>
            </a:fld>
            <a:endParaRPr lang="en-US"/>
          </a:p>
        </p:txBody>
      </p:sp>
      <p:pic>
        <p:nvPicPr>
          <p:cNvPr id="6" name="Picture 5" descr="A person sitting on a couch looking at a computer&#10;&#10;Description automatically generated">
            <a:extLst>
              <a:ext uri="{FF2B5EF4-FFF2-40B4-BE49-F238E27FC236}">
                <a16:creationId xmlns:a16="http://schemas.microsoft.com/office/drawing/2014/main" id="{33D3E7CB-9CC2-6785-C777-19430F7AABB0}"/>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134" t="57067" r="40178" b="38280"/>
          <a:stretch/>
        </p:blipFill>
        <p:spPr>
          <a:xfrm>
            <a:off x="0" y="1143000"/>
            <a:ext cx="8798997" cy="355366"/>
          </a:xfrm>
          <a:prstGeom prst="rect">
            <a:avLst/>
          </a:prstGeom>
        </p:spPr>
      </p:pic>
      <p:sp>
        <p:nvSpPr>
          <p:cNvPr id="7" name="TextBox 6">
            <a:extLst>
              <a:ext uri="{FF2B5EF4-FFF2-40B4-BE49-F238E27FC236}">
                <a16:creationId xmlns:a16="http://schemas.microsoft.com/office/drawing/2014/main" id="{928B5E11-A7B8-FF3B-9EA5-3E7C4E0BFBB5}"/>
              </a:ext>
            </a:extLst>
          </p:cNvPr>
          <p:cNvSpPr txBox="1"/>
          <p:nvPr/>
        </p:nvSpPr>
        <p:spPr>
          <a:xfrm>
            <a:off x="685800" y="1981200"/>
            <a:ext cx="4057454" cy="4093428"/>
          </a:xfrm>
          <a:prstGeom prst="rect">
            <a:avLst/>
          </a:prstGeom>
          <a:noFill/>
        </p:spPr>
        <p:txBody>
          <a:bodyPr wrap="square" rtlCol="0">
            <a:spAutoFit/>
          </a:bodyPr>
          <a:lstStyle/>
          <a:p>
            <a:r>
              <a:rPr lang="en-AU" sz="2000" dirty="0">
                <a:solidFill>
                  <a:schemeClr val="tx1"/>
                </a:solidFill>
              </a:rPr>
              <a:t>There are various techniques to measure similarity or dissimilarity between data objects. </a:t>
            </a:r>
          </a:p>
          <a:p>
            <a:r>
              <a:rPr lang="en-AU" sz="2000" dirty="0">
                <a:solidFill>
                  <a:schemeClr val="tx1"/>
                </a:solidFill>
              </a:rPr>
              <a:t>Common methods include:</a:t>
            </a:r>
          </a:p>
          <a:p>
            <a:pPr marL="342900" indent="-342900">
              <a:buFont typeface="Arial" panose="020B0604020202020204" pitchFamily="34" charset="0"/>
              <a:buChar char="•"/>
            </a:pPr>
            <a:r>
              <a:rPr lang="en-AU" sz="2000" dirty="0">
                <a:solidFill>
                  <a:schemeClr val="tx1"/>
                </a:solidFill>
              </a:rPr>
              <a:t>The Euclidean distance,</a:t>
            </a:r>
          </a:p>
          <a:p>
            <a:pPr marL="342900" indent="-342900">
              <a:buFont typeface="Arial" panose="020B0604020202020204" pitchFamily="34" charset="0"/>
              <a:buChar char="•"/>
            </a:pPr>
            <a:r>
              <a:rPr lang="en-AU" sz="2000" dirty="0">
                <a:solidFill>
                  <a:schemeClr val="tx1"/>
                </a:solidFill>
              </a:rPr>
              <a:t>Manhattan distance, and </a:t>
            </a:r>
          </a:p>
          <a:p>
            <a:pPr marL="342900" indent="-342900">
              <a:buFont typeface="Arial" panose="020B0604020202020204" pitchFamily="34" charset="0"/>
              <a:buChar char="•"/>
            </a:pPr>
            <a:r>
              <a:rPr lang="en-AU" sz="2000" dirty="0">
                <a:solidFill>
                  <a:schemeClr val="tx1"/>
                </a:solidFill>
              </a:rPr>
              <a:t>cosine similarity for continuous data. </a:t>
            </a:r>
          </a:p>
          <a:p>
            <a:r>
              <a:rPr lang="en-AU" sz="2000" dirty="0">
                <a:solidFill>
                  <a:schemeClr val="tx1"/>
                </a:solidFill>
              </a:rPr>
              <a:t>For categorical data, methods like:</a:t>
            </a:r>
          </a:p>
          <a:p>
            <a:pPr marL="342900" indent="-342900">
              <a:buFont typeface="Arial" panose="020B0604020202020204" pitchFamily="34" charset="0"/>
              <a:buChar char="•"/>
            </a:pPr>
            <a:r>
              <a:rPr lang="en-AU" sz="2000" dirty="0">
                <a:solidFill>
                  <a:schemeClr val="tx1"/>
                </a:solidFill>
              </a:rPr>
              <a:t>the Jaccard coefficient or</a:t>
            </a:r>
          </a:p>
          <a:p>
            <a:pPr marL="342900" indent="-342900">
              <a:buFont typeface="Arial" panose="020B0604020202020204" pitchFamily="34" charset="0"/>
              <a:buChar char="•"/>
            </a:pPr>
            <a:r>
              <a:rPr lang="en-AU" sz="2000" dirty="0">
                <a:solidFill>
                  <a:schemeClr val="tx1"/>
                </a:solidFill>
              </a:rPr>
              <a:t>Hamming distance  might be used.</a:t>
            </a:r>
          </a:p>
        </p:txBody>
      </p:sp>
      <p:pic>
        <p:nvPicPr>
          <p:cNvPr id="5" name="Picture 4">
            <a:extLst>
              <a:ext uri="{FF2B5EF4-FFF2-40B4-BE49-F238E27FC236}">
                <a16:creationId xmlns:a16="http://schemas.microsoft.com/office/drawing/2014/main" id="{E6ACFAF3-F355-F183-393E-F6D88075C3B1}"/>
              </a:ext>
            </a:extLst>
          </p:cNvPr>
          <p:cNvPicPr>
            <a:picLocks noChangeAspect="1"/>
          </p:cNvPicPr>
          <p:nvPr/>
        </p:nvPicPr>
        <p:blipFill>
          <a:blip r:embed="rId4"/>
          <a:stretch>
            <a:fillRect/>
          </a:stretch>
        </p:blipFill>
        <p:spPr>
          <a:xfrm>
            <a:off x="9281537" y="990600"/>
            <a:ext cx="2711765" cy="3581400"/>
          </a:xfrm>
          <a:prstGeom prst="rect">
            <a:avLst/>
          </a:prstGeom>
        </p:spPr>
      </p:pic>
      <p:pic>
        <p:nvPicPr>
          <p:cNvPr id="8" name="Picture 7">
            <a:extLst>
              <a:ext uri="{FF2B5EF4-FFF2-40B4-BE49-F238E27FC236}">
                <a16:creationId xmlns:a16="http://schemas.microsoft.com/office/drawing/2014/main" id="{62A609EE-248C-B98C-5C1A-2D0684B2B1D5}"/>
              </a:ext>
            </a:extLst>
          </p:cNvPr>
          <p:cNvPicPr>
            <a:picLocks noChangeAspect="1"/>
          </p:cNvPicPr>
          <p:nvPr/>
        </p:nvPicPr>
        <p:blipFill>
          <a:blip r:embed="rId5"/>
          <a:stretch>
            <a:fillRect/>
          </a:stretch>
        </p:blipFill>
        <p:spPr>
          <a:xfrm>
            <a:off x="6011682" y="3847693"/>
            <a:ext cx="3215263" cy="2477334"/>
          </a:xfrm>
          <a:prstGeom prst="rect">
            <a:avLst/>
          </a:prstGeom>
        </p:spPr>
      </p:pic>
    </p:spTree>
    <p:extLst>
      <p:ext uri="{BB962C8B-B14F-4D97-AF65-F5344CB8AC3E}">
        <p14:creationId xmlns:p14="http://schemas.microsoft.com/office/powerpoint/2010/main" val="2801622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p:txBody>
          <a:bodyPr/>
          <a:lstStyle/>
          <a:p>
            <a:r>
              <a:rPr lang="en-US" sz="2400" dirty="0"/>
              <a:t>Data Exploration and Cleaning</a:t>
            </a:r>
            <a:br>
              <a:rPr lang="en-US" sz="2400" dirty="0"/>
            </a:b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p:txBody>
          <a:bodyPr/>
          <a:lstStyle/>
          <a:p>
            <a:fld id="{3956DA85-404E-9646-866F-75D030953504}" type="slidenum">
              <a:rPr lang="en-US" smtClean="0"/>
              <a:pPr/>
              <a:t>18</a:t>
            </a:fld>
            <a:endParaRPr lang="en-US"/>
          </a:p>
        </p:txBody>
      </p:sp>
      <p:sp>
        <p:nvSpPr>
          <p:cNvPr id="5" name="TextBox 4">
            <a:extLst>
              <a:ext uri="{FF2B5EF4-FFF2-40B4-BE49-F238E27FC236}">
                <a16:creationId xmlns:a16="http://schemas.microsoft.com/office/drawing/2014/main" id="{50422AD9-6E52-5625-AC9E-BB00825E623A}"/>
              </a:ext>
            </a:extLst>
          </p:cNvPr>
          <p:cNvSpPr txBox="1"/>
          <p:nvPr/>
        </p:nvSpPr>
        <p:spPr>
          <a:xfrm>
            <a:off x="685800" y="1219200"/>
            <a:ext cx="2366353" cy="1015663"/>
          </a:xfrm>
          <a:prstGeom prst="rect">
            <a:avLst/>
          </a:prstGeom>
          <a:noFill/>
        </p:spPr>
        <p:txBody>
          <a:bodyPr wrap="none" rtlCol="0">
            <a:spAutoFit/>
          </a:bodyPr>
          <a:lstStyle/>
          <a:p>
            <a:r>
              <a:rPr lang="en-AU" sz="2000" dirty="0">
                <a:solidFill>
                  <a:schemeClr val="tx1"/>
                </a:solidFill>
              </a:rPr>
              <a:t>Mean</a:t>
            </a:r>
          </a:p>
          <a:p>
            <a:r>
              <a:rPr lang="en-AU" sz="2000" dirty="0">
                <a:solidFill>
                  <a:schemeClr val="tx1"/>
                </a:solidFill>
              </a:rPr>
              <a:t>Median </a:t>
            </a:r>
          </a:p>
          <a:p>
            <a:r>
              <a:rPr lang="en-AU" sz="2000" dirty="0">
                <a:solidFill>
                  <a:schemeClr val="tx1"/>
                </a:solidFill>
              </a:rPr>
              <a:t>Standard Deviation</a:t>
            </a:r>
          </a:p>
        </p:txBody>
      </p:sp>
      <p:pic>
        <p:nvPicPr>
          <p:cNvPr id="7" name="Picture 6">
            <a:extLst>
              <a:ext uri="{FF2B5EF4-FFF2-40B4-BE49-F238E27FC236}">
                <a16:creationId xmlns:a16="http://schemas.microsoft.com/office/drawing/2014/main" id="{4A93484C-EA86-9326-C01C-3E5946081B29}"/>
              </a:ext>
            </a:extLst>
          </p:cNvPr>
          <p:cNvPicPr>
            <a:picLocks noChangeAspect="1"/>
          </p:cNvPicPr>
          <p:nvPr/>
        </p:nvPicPr>
        <p:blipFill>
          <a:blip r:embed="rId3"/>
          <a:stretch>
            <a:fillRect/>
          </a:stretch>
        </p:blipFill>
        <p:spPr>
          <a:xfrm>
            <a:off x="4285041" y="1219200"/>
            <a:ext cx="7257143" cy="3048000"/>
          </a:xfrm>
          <a:prstGeom prst="rect">
            <a:avLst/>
          </a:prstGeom>
        </p:spPr>
      </p:pic>
      <p:pic>
        <p:nvPicPr>
          <p:cNvPr id="9" name="Picture 8">
            <a:extLst>
              <a:ext uri="{FF2B5EF4-FFF2-40B4-BE49-F238E27FC236}">
                <a16:creationId xmlns:a16="http://schemas.microsoft.com/office/drawing/2014/main" id="{41125CC7-A32C-254C-3A14-F39DAB4E8D90}"/>
              </a:ext>
            </a:extLst>
          </p:cNvPr>
          <p:cNvPicPr>
            <a:picLocks noChangeAspect="1"/>
          </p:cNvPicPr>
          <p:nvPr/>
        </p:nvPicPr>
        <p:blipFill>
          <a:blip r:embed="rId4"/>
          <a:stretch>
            <a:fillRect/>
          </a:stretch>
        </p:blipFill>
        <p:spPr>
          <a:xfrm>
            <a:off x="508000" y="3065574"/>
            <a:ext cx="3962400" cy="2938409"/>
          </a:xfrm>
          <a:prstGeom prst="rect">
            <a:avLst/>
          </a:prstGeom>
        </p:spPr>
      </p:pic>
    </p:spTree>
    <p:extLst>
      <p:ext uri="{BB962C8B-B14F-4D97-AF65-F5344CB8AC3E}">
        <p14:creationId xmlns:p14="http://schemas.microsoft.com/office/powerpoint/2010/main" val="2191638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p:txBody>
          <a:bodyPr/>
          <a:lstStyle/>
          <a:p>
            <a:r>
              <a:rPr lang="en-US" sz="2400" dirty="0"/>
              <a:t>Data Exploration and Cleaning</a:t>
            </a:r>
            <a:br>
              <a:rPr lang="en-US" sz="2400" dirty="0"/>
            </a:b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p:txBody>
          <a:bodyPr/>
          <a:lstStyle/>
          <a:p>
            <a:fld id="{3956DA85-404E-9646-866F-75D030953504}" type="slidenum">
              <a:rPr lang="en-US" smtClean="0"/>
              <a:pPr/>
              <a:t>19</a:t>
            </a:fld>
            <a:endParaRPr lang="en-US"/>
          </a:p>
        </p:txBody>
      </p:sp>
      <p:sp>
        <p:nvSpPr>
          <p:cNvPr id="5" name="TextBox 4">
            <a:extLst>
              <a:ext uri="{FF2B5EF4-FFF2-40B4-BE49-F238E27FC236}">
                <a16:creationId xmlns:a16="http://schemas.microsoft.com/office/drawing/2014/main" id="{50422AD9-6E52-5625-AC9E-BB00825E623A}"/>
              </a:ext>
            </a:extLst>
          </p:cNvPr>
          <p:cNvSpPr txBox="1"/>
          <p:nvPr/>
        </p:nvSpPr>
        <p:spPr>
          <a:xfrm>
            <a:off x="508000" y="838200"/>
            <a:ext cx="4131259" cy="400110"/>
          </a:xfrm>
          <a:prstGeom prst="rect">
            <a:avLst/>
          </a:prstGeom>
          <a:noFill/>
        </p:spPr>
        <p:txBody>
          <a:bodyPr wrap="none" rtlCol="0">
            <a:spAutoFit/>
          </a:bodyPr>
          <a:lstStyle/>
          <a:p>
            <a:r>
              <a:rPr lang="en-AU" sz="2000" dirty="0">
                <a:solidFill>
                  <a:schemeClr val="tx1"/>
                </a:solidFill>
              </a:rPr>
              <a:t>Mean, Median, Standard Deviation</a:t>
            </a:r>
          </a:p>
        </p:txBody>
      </p:sp>
      <p:pic>
        <p:nvPicPr>
          <p:cNvPr id="11" name="Picture 10" descr="A close-up of a number&#10;&#10;Description automatically generated">
            <a:extLst>
              <a:ext uri="{FF2B5EF4-FFF2-40B4-BE49-F238E27FC236}">
                <a16:creationId xmlns:a16="http://schemas.microsoft.com/office/drawing/2014/main" id="{55B1045F-12A4-F6F8-B2D5-C936CAD86DB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05901" y="931866"/>
            <a:ext cx="6991351" cy="1052791"/>
          </a:xfrm>
          <a:prstGeom prst="rect">
            <a:avLst/>
          </a:prstGeom>
        </p:spPr>
      </p:pic>
      <p:pic>
        <p:nvPicPr>
          <p:cNvPr id="13" name="Picture 12" descr="A math problem with numbers&#10;&#10;Description automatically generated">
            <a:extLst>
              <a:ext uri="{FF2B5EF4-FFF2-40B4-BE49-F238E27FC236}">
                <a16:creationId xmlns:a16="http://schemas.microsoft.com/office/drawing/2014/main" id="{EBF446C9-C50F-4BEB-09FC-8081017A469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057400" y="2197395"/>
            <a:ext cx="8474565" cy="4068273"/>
          </a:xfrm>
          <a:prstGeom prst="rect">
            <a:avLst/>
          </a:prstGeom>
        </p:spPr>
      </p:pic>
    </p:spTree>
    <p:extLst>
      <p:ext uri="{BB962C8B-B14F-4D97-AF65-F5344CB8AC3E}">
        <p14:creationId xmlns:p14="http://schemas.microsoft.com/office/powerpoint/2010/main" val="1582407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508000" y="1219206"/>
            <a:ext cx="8331200" cy="481329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lnSpc>
                <a:spcPct val="110000"/>
              </a:lnSpc>
              <a:buFont typeface="Arial" panose="020B0604020202020204" pitchFamily="34" charset="0"/>
              <a:buChar char="•"/>
            </a:pPr>
            <a:r>
              <a:rPr lang="en-US" sz="2800" dirty="0">
                <a:solidFill>
                  <a:schemeClr val="tx1"/>
                </a:solidFill>
                <a:latin typeface="Arial" pitchFamily="34" charset="0"/>
                <a:cs typeface="Arial" pitchFamily="34" charset="0"/>
              </a:rPr>
              <a:t>What we discussed last week?</a:t>
            </a:r>
          </a:p>
          <a:p>
            <a:pPr algn="l">
              <a:lnSpc>
                <a:spcPct val="110000"/>
              </a:lnSpc>
            </a:pPr>
            <a:endParaRPr lang="en-US" sz="2800" dirty="0">
              <a:solidFill>
                <a:schemeClr val="tx1"/>
              </a:solidFill>
              <a:latin typeface="Arial" pitchFamily="34" charset="0"/>
              <a:cs typeface="Arial" pitchFamily="34" charset="0"/>
            </a:endParaRPr>
          </a:p>
        </p:txBody>
      </p:sp>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AU" dirty="0"/>
              <a:t>Recap</a:t>
            </a:r>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2</a:t>
            </a:fld>
            <a:endParaRPr lang="en-US"/>
          </a:p>
        </p:txBody>
      </p:sp>
      <p:pic>
        <p:nvPicPr>
          <p:cNvPr id="8" name="Picture 7" descr="A logo with orange and grey text&#10;&#10;Description automatically generated">
            <a:extLst>
              <a:ext uri="{FF2B5EF4-FFF2-40B4-BE49-F238E27FC236}">
                <a16:creationId xmlns:a16="http://schemas.microsoft.com/office/drawing/2014/main" id="{4F302999-B8F0-1103-BEED-5158B429AC3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pic>
        <p:nvPicPr>
          <p:cNvPr id="7" name="Picture 2" descr="Question Illustration Images - Free Download on Freepik">
            <a:extLst>
              <a:ext uri="{FF2B5EF4-FFF2-40B4-BE49-F238E27FC236}">
                <a16:creationId xmlns:a16="http://schemas.microsoft.com/office/drawing/2014/main" id="{955C33F4-1F53-0A4E-6B47-A947725F1148}"/>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499393" y="1290064"/>
            <a:ext cx="4957759" cy="4957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056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p:txBody>
          <a:bodyPr/>
          <a:lstStyle/>
          <a:p>
            <a:r>
              <a:rPr lang="en-US" sz="2400" dirty="0"/>
              <a:t>Data Exploration and Cleaning</a:t>
            </a:r>
            <a:br>
              <a:rPr lang="en-US" sz="2400" dirty="0"/>
            </a:b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p:txBody>
          <a:bodyPr/>
          <a:lstStyle/>
          <a:p>
            <a:fld id="{3956DA85-404E-9646-866F-75D030953504}" type="slidenum">
              <a:rPr lang="en-US" smtClean="0"/>
              <a:pPr/>
              <a:t>20</a:t>
            </a:fld>
            <a:endParaRPr lang="en-US"/>
          </a:p>
        </p:txBody>
      </p:sp>
      <p:sp>
        <p:nvSpPr>
          <p:cNvPr id="5" name="TextBox 4">
            <a:extLst>
              <a:ext uri="{FF2B5EF4-FFF2-40B4-BE49-F238E27FC236}">
                <a16:creationId xmlns:a16="http://schemas.microsoft.com/office/drawing/2014/main" id="{50422AD9-6E52-5625-AC9E-BB00825E623A}"/>
              </a:ext>
            </a:extLst>
          </p:cNvPr>
          <p:cNvSpPr txBox="1"/>
          <p:nvPr/>
        </p:nvSpPr>
        <p:spPr>
          <a:xfrm>
            <a:off x="381000" y="1066800"/>
            <a:ext cx="11430000" cy="400110"/>
          </a:xfrm>
          <a:prstGeom prst="rect">
            <a:avLst/>
          </a:prstGeom>
          <a:noFill/>
        </p:spPr>
        <p:txBody>
          <a:bodyPr wrap="square" rtlCol="0">
            <a:spAutoFit/>
          </a:bodyPr>
          <a:lstStyle/>
          <a:p>
            <a:r>
              <a:rPr lang="en-AU" sz="2000" b="0" i="0" dirty="0">
                <a:solidFill>
                  <a:srgbClr val="374151"/>
                </a:solidFill>
                <a:effectLst/>
                <a:latin typeface="Söhne"/>
              </a:rPr>
              <a:t>Cleaning data involves a series of steps to detect and correct (or remove) errors and inconsistencies in data.</a:t>
            </a:r>
            <a:endParaRPr lang="en-AU" sz="1050" dirty="0">
              <a:solidFill>
                <a:schemeClr val="tx1"/>
              </a:solidFill>
            </a:endParaRPr>
          </a:p>
        </p:txBody>
      </p:sp>
      <p:pic>
        <p:nvPicPr>
          <p:cNvPr id="6" name="Picture 5">
            <a:extLst>
              <a:ext uri="{FF2B5EF4-FFF2-40B4-BE49-F238E27FC236}">
                <a16:creationId xmlns:a16="http://schemas.microsoft.com/office/drawing/2014/main" id="{56620BC5-F208-FFB1-B2D6-E5E7712DA837}"/>
              </a:ext>
            </a:extLst>
          </p:cNvPr>
          <p:cNvPicPr>
            <a:picLocks noChangeAspect="1"/>
          </p:cNvPicPr>
          <p:nvPr/>
        </p:nvPicPr>
        <p:blipFill>
          <a:blip r:embed="rId3"/>
          <a:stretch>
            <a:fillRect/>
          </a:stretch>
        </p:blipFill>
        <p:spPr>
          <a:xfrm>
            <a:off x="2967043" y="1456424"/>
            <a:ext cx="6139381" cy="4798949"/>
          </a:xfrm>
          <a:prstGeom prst="rect">
            <a:avLst/>
          </a:prstGeom>
        </p:spPr>
      </p:pic>
    </p:spTree>
    <p:extLst>
      <p:ext uri="{BB962C8B-B14F-4D97-AF65-F5344CB8AC3E}">
        <p14:creationId xmlns:p14="http://schemas.microsoft.com/office/powerpoint/2010/main" val="2873115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p:txBody>
          <a:bodyPr/>
          <a:lstStyle/>
          <a:p>
            <a:r>
              <a:rPr lang="en-US" sz="2400" dirty="0"/>
              <a:t>Data Exploration and Cleaning</a:t>
            </a:r>
            <a:br>
              <a:rPr lang="en-US" sz="2400" dirty="0"/>
            </a:b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p:txBody>
          <a:bodyPr/>
          <a:lstStyle/>
          <a:p>
            <a:fld id="{3956DA85-404E-9646-866F-75D030953504}" type="slidenum">
              <a:rPr lang="en-US" smtClean="0"/>
              <a:pPr/>
              <a:t>21</a:t>
            </a:fld>
            <a:endParaRPr lang="en-US"/>
          </a:p>
        </p:txBody>
      </p:sp>
      <p:sp>
        <p:nvSpPr>
          <p:cNvPr id="7" name="TextBox 6">
            <a:extLst>
              <a:ext uri="{FF2B5EF4-FFF2-40B4-BE49-F238E27FC236}">
                <a16:creationId xmlns:a16="http://schemas.microsoft.com/office/drawing/2014/main" id="{243D03D5-7EA1-67F5-C656-35F85B799D62}"/>
              </a:ext>
            </a:extLst>
          </p:cNvPr>
          <p:cNvSpPr txBox="1"/>
          <p:nvPr/>
        </p:nvSpPr>
        <p:spPr>
          <a:xfrm>
            <a:off x="4953000" y="800147"/>
            <a:ext cx="11178095" cy="338554"/>
          </a:xfrm>
          <a:prstGeom prst="rect">
            <a:avLst/>
          </a:prstGeom>
          <a:noFill/>
        </p:spPr>
        <p:txBody>
          <a:bodyPr wrap="square" rtlCol="0">
            <a:spAutoFit/>
          </a:bodyPr>
          <a:lstStyle/>
          <a:p>
            <a:r>
              <a:rPr lang="en-AU" sz="1600" b="1" i="0" dirty="0">
                <a:solidFill>
                  <a:schemeClr val="tx1"/>
                </a:solidFill>
                <a:effectLst/>
                <a:latin typeface="Söhne"/>
              </a:rPr>
              <a:t>Dealing with Missing Values</a:t>
            </a:r>
          </a:p>
        </p:txBody>
      </p:sp>
      <p:sp>
        <p:nvSpPr>
          <p:cNvPr id="8" name="TextBox 7">
            <a:extLst>
              <a:ext uri="{FF2B5EF4-FFF2-40B4-BE49-F238E27FC236}">
                <a16:creationId xmlns:a16="http://schemas.microsoft.com/office/drawing/2014/main" id="{8F3A14B3-2AB2-86E6-5D4B-42ECD77F6689}"/>
              </a:ext>
            </a:extLst>
          </p:cNvPr>
          <p:cNvSpPr txBox="1"/>
          <p:nvPr/>
        </p:nvSpPr>
        <p:spPr>
          <a:xfrm>
            <a:off x="508000" y="1066800"/>
            <a:ext cx="6883400" cy="5262979"/>
          </a:xfrm>
          <a:prstGeom prst="rect">
            <a:avLst/>
          </a:prstGeom>
          <a:noFill/>
        </p:spPr>
        <p:txBody>
          <a:bodyPr wrap="square" rtlCol="0">
            <a:spAutoFit/>
          </a:bodyPr>
          <a:lstStyle/>
          <a:p>
            <a:pPr algn="l">
              <a:buFont typeface="+mj-lt"/>
              <a:buAutoNum type="arabicPeriod"/>
            </a:pPr>
            <a:r>
              <a:rPr lang="en-AU" sz="1400" b="1" i="0" dirty="0">
                <a:solidFill>
                  <a:schemeClr val="tx1"/>
                </a:solidFill>
                <a:effectLst/>
                <a:latin typeface="Söhne"/>
              </a:rPr>
              <a:t>Deletion:</a:t>
            </a:r>
            <a:endParaRPr lang="en-AU" sz="1400" b="0" i="0" dirty="0">
              <a:solidFill>
                <a:schemeClr val="tx1"/>
              </a:solidFill>
              <a:effectLst/>
              <a:latin typeface="Söhne"/>
            </a:endParaRPr>
          </a:p>
          <a:p>
            <a:pPr marL="742950" lvl="1" indent="-285750" algn="l">
              <a:buFont typeface="+mj-lt"/>
              <a:buAutoNum type="arabicPeriod"/>
            </a:pPr>
            <a:r>
              <a:rPr lang="en-AU" sz="1400" b="1" i="0" dirty="0">
                <a:solidFill>
                  <a:schemeClr val="tx1"/>
                </a:solidFill>
                <a:effectLst/>
                <a:latin typeface="Söhne"/>
              </a:rPr>
              <a:t>Listwise Deletion (Complete Case Analysis):</a:t>
            </a:r>
            <a:r>
              <a:rPr lang="en-AU" sz="1400" b="0" i="0" dirty="0">
                <a:solidFill>
                  <a:schemeClr val="tx1"/>
                </a:solidFill>
                <a:effectLst/>
                <a:latin typeface="Söhne"/>
              </a:rPr>
              <a:t> Removing any row with at least one missing value. This is straightforward but can lead to a significant reduction in sample size.</a:t>
            </a:r>
          </a:p>
          <a:p>
            <a:pPr marL="742950" lvl="1" indent="-285750" algn="l">
              <a:buFont typeface="+mj-lt"/>
              <a:buAutoNum type="arabicPeriod"/>
            </a:pPr>
            <a:r>
              <a:rPr lang="en-AU" sz="1400" b="1" i="0" dirty="0">
                <a:solidFill>
                  <a:schemeClr val="tx1"/>
                </a:solidFill>
                <a:effectLst/>
                <a:latin typeface="Söhne"/>
              </a:rPr>
              <a:t>Pairwise Deletion:</a:t>
            </a:r>
            <a:r>
              <a:rPr lang="en-AU" sz="1400" b="0" i="0" dirty="0">
                <a:solidFill>
                  <a:schemeClr val="tx1"/>
                </a:solidFill>
                <a:effectLst/>
                <a:latin typeface="Söhne"/>
              </a:rPr>
              <a:t> Used in statistical analyses when data points are missing at random. This method calculates all analyses possible for each data point, maximizing the amount of data included.</a:t>
            </a:r>
          </a:p>
          <a:p>
            <a:pPr algn="l">
              <a:buFont typeface="+mj-lt"/>
              <a:buAutoNum type="arabicPeriod"/>
            </a:pPr>
            <a:r>
              <a:rPr lang="en-AU" sz="1400" b="1" i="0" dirty="0">
                <a:solidFill>
                  <a:schemeClr val="tx1"/>
                </a:solidFill>
                <a:effectLst/>
                <a:latin typeface="Söhne"/>
              </a:rPr>
              <a:t>Imputation:</a:t>
            </a:r>
            <a:endParaRPr lang="en-AU" sz="1400" b="0" i="0" dirty="0">
              <a:solidFill>
                <a:schemeClr val="tx1"/>
              </a:solidFill>
              <a:effectLst/>
              <a:latin typeface="Söhne"/>
            </a:endParaRPr>
          </a:p>
          <a:p>
            <a:pPr marL="742950" lvl="1" indent="-285750" algn="l">
              <a:buFont typeface="+mj-lt"/>
              <a:buAutoNum type="arabicPeriod"/>
            </a:pPr>
            <a:r>
              <a:rPr lang="en-AU" sz="1400" b="1" i="0" dirty="0">
                <a:solidFill>
                  <a:schemeClr val="tx1"/>
                </a:solidFill>
                <a:effectLst/>
                <a:latin typeface="Söhne"/>
              </a:rPr>
              <a:t>Mean/Median/Mode Imputation:</a:t>
            </a:r>
            <a:r>
              <a:rPr lang="en-AU" sz="1400" b="0" i="0" dirty="0">
                <a:solidFill>
                  <a:schemeClr val="tx1"/>
                </a:solidFill>
                <a:effectLst/>
                <a:latin typeface="Söhne"/>
              </a:rPr>
              <a:t> Replace missing values with the mean (for continuous data), median (when the data has outliers), or mode (for categorical data).</a:t>
            </a:r>
          </a:p>
          <a:p>
            <a:pPr marL="742950" lvl="1" indent="-285750" algn="l">
              <a:buFont typeface="+mj-lt"/>
              <a:buAutoNum type="arabicPeriod"/>
            </a:pPr>
            <a:r>
              <a:rPr lang="en-AU" sz="1400" b="1" i="0" dirty="0">
                <a:solidFill>
                  <a:schemeClr val="tx1"/>
                </a:solidFill>
                <a:effectLst/>
                <a:latin typeface="Söhne"/>
              </a:rPr>
              <a:t>Last Observation Carried Forward (LOCF):</a:t>
            </a:r>
            <a:r>
              <a:rPr lang="en-AU" sz="1400" b="0" i="0" dirty="0">
                <a:solidFill>
                  <a:schemeClr val="tx1"/>
                </a:solidFill>
                <a:effectLst/>
                <a:latin typeface="Söhne"/>
              </a:rPr>
              <a:t> In time-series data, a missing value is replaced by the last observed value.</a:t>
            </a:r>
          </a:p>
          <a:p>
            <a:pPr marL="742950" lvl="1" indent="-285750" algn="l">
              <a:buFont typeface="+mj-lt"/>
              <a:buAutoNum type="arabicPeriod"/>
            </a:pPr>
            <a:r>
              <a:rPr lang="en-AU" sz="1400" b="1" i="0" dirty="0">
                <a:solidFill>
                  <a:schemeClr val="tx1"/>
                </a:solidFill>
                <a:effectLst/>
                <a:latin typeface="Söhne"/>
              </a:rPr>
              <a:t>Next Observation Carried Backward (NOCB):</a:t>
            </a:r>
            <a:r>
              <a:rPr lang="en-AU" sz="1400" b="0" i="0" dirty="0">
                <a:solidFill>
                  <a:schemeClr val="tx1"/>
                </a:solidFill>
                <a:effectLst/>
                <a:latin typeface="Söhne"/>
              </a:rPr>
              <a:t> Opposite of LOCF, a missing value is replaced by the next observed value.</a:t>
            </a:r>
          </a:p>
          <a:p>
            <a:pPr marL="742950" lvl="1" indent="-285750" algn="l">
              <a:buFont typeface="+mj-lt"/>
              <a:buAutoNum type="arabicPeriod"/>
            </a:pPr>
            <a:r>
              <a:rPr lang="en-AU" sz="1400" b="1" i="0" dirty="0">
                <a:solidFill>
                  <a:schemeClr val="tx1"/>
                </a:solidFill>
                <a:effectLst/>
                <a:latin typeface="Söhne"/>
              </a:rPr>
              <a:t>Linear Interpolation:</a:t>
            </a:r>
            <a:r>
              <a:rPr lang="en-AU" sz="1400" b="0" i="0" dirty="0">
                <a:solidFill>
                  <a:schemeClr val="tx1"/>
                </a:solidFill>
                <a:effectLst/>
                <a:latin typeface="Söhne"/>
              </a:rPr>
              <a:t> In time-series data, values are imputed based on linear trends observed in existing data.</a:t>
            </a:r>
          </a:p>
          <a:p>
            <a:pPr algn="l">
              <a:buFont typeface="+mj-lt"/>
              <a:buAutoNum type="arabicPeriod"/>
            </a:pPr>
            <a:r>
              <a:rPr lang="en-AU" sz="1400" b="1" i="0" dirty="0">
                <a:solidFill>
                  <a:schemeClr val="tx1"/>
                </a:solidFill>
                <a:effectLst/>
                <a:latin typeface="Söhne"/>
              </a:rPr>
              <a:t>Predictive Techniques:</a:t>
            </a:r>
            <a:endParaRPr lang="en-AU" sz="1400" b="0" i="0" dirty="0">
              <a:solidFill>
                <a:schemeClr val="tx1"/>
              </a:solidFill>
              <a:effectLst/>
              <a:latin typeface="Söhne"/>
            </a:endParaRPr>
          </a:p>
          <a:p>
            <a:pPr marL="742950" lvl="1" indent="-285750" algn="l">
              <a:buFont typeface="+mj-lt"/>
              <a:buAutoNum type="arabicPeriod"/>
            </a:pPr>
            <a:r>
              <a:rPr lang="en-AU" sz="1400" b="1" i="0" dirty="0">
                <a:solidFill>
                  <a:schemeClr val="tx1"/>
                </a:solidFill>
                <a:effectLst/>
                <a:latin typeface="Söhne"/>
              </a:rPr>
              <a:t>Regression Imputation:</a:t>
            </a:r>
            <a:r>
              <a:rPr lang="en-AU" sz="1400" b="0" i="0" dirty="0">
                <a:solidFill>
                  <a:schemeClr val="tx1"/>
                </a:solidFill>
                <a:effectLst/>
                <a:latin typeface="Söhne"/>
              </a:rPr>
              <a:t> Use a regression model where the variable with missing values is treated as the dependent variable and other variables as predictors.</a:t>
            </a:r>
          </a:p>
          <a:p>
            <a:pPr marL="742950" lvl="1" indent="-285750" algn="l">
              <a:buFont typeface="+mj-lt"/>
              <a:buAutoNum type="arabicPeriod"/>
            </a:pPr>
            <a:r>
              <a:rPr lang="en-AU" sz="1400" b="1" i="0" dirty="0">
                <a:solidFill>
                  <a:schemeClr val="tx1"/>
                </a:solidFill>
                <a:effectLst/>
                <a:latin typeface="Söhne"/>
              </a:rPr>
              <a:t>K-Nearest </a:t>
            </a:r>
            <a:r>
              <a:rPr lang="en-AU" sz="1400" b="1" i="0" dirty="0" err="1">
                <a:solidFill>
                  <a:schemeClr val="tx1"/>
                </a:solidFill>
                <a:effectLst/>
                <a:latin typeface="Söhne"/>
              </a:rPr>
              <a:t>Neighbors</a:t>
            </a:r>
            <a:r>
              <a:rPr lang="en-AU" sz="1400" b="1" i="0" dirty="0">
                <a:solidFill>
                  <a:schemeClr val="tx1"/>
                </a:solidFill>
                <a:effectLst/>
                <a:latin typeface="Söhne"/>
              </a:rPr>
              <a:t> (KNN) Imputation:</a:t>
            </a:r>
            <a:r>
              <a:rPr lang="en-AU" sz="1400" b="0" i="0" dirty="0">
                <a:solidFill>
                  <a:schemeClr val="tx1"/>
                </a:solidFill>
                <a:effectLst/>
                <a:latin typeface="Söhne"/>
              </a:rPr>
              <a:t> For a data point with missing values, it identifies 'k' similar observations and imputes missing values based on them.</a:t>
            </a:r>
          </a:p>
          <a:p>
            <a:pPr marL="742950" lvl="1" indent="-285750" algn="l">
              <a:buFont typeface="+mj-lt"/>
              <a:buAutoNum type="arabicPeriod"/>
            </a:pPr>
            <a:r>
              <a:rPr lang="en-AU" sz="1400" b="1" i="0" dirty="0">
                <a:solidFill>
                  <a:schemeClr val="tx1"/>
                </a:solidFill>
                <a:effectLst/>
                <a:latin typeface="Söhne"/>
              </a:rPr>
              <a:t>Machine Learning Models:</a:t>
            </a:r>
            <a:r>
              <a:rPr lang="en-AU" sz="1400" b="0" i="0" dirty="0">
                <a:solidFill>
                  <a:schemeClr val="tx1"/>
                </a:solidFill>
                <a:effectLst/>
                <a:latin typeface="Söhne"/>
              </a:rPr>
              <a:t> Train models like Random Forest or Deep Learning networks to predict and impute missing values.</a:t>
            </a:r>
            <a:endParaRPr lang="en-AU" sz="1400" dirty="0">
              <a:solidFill>
                <a:schemeClr val="tx1"/>
              </a:solidFill>
            </a:endParaRPr>
          </a:p>
        </p:txBody>
      </p:sp>
      <p:sp>
        <p:nvSpPr>
          <p:cNvPr id="9" name="TextBox 8">
            <a:extLst>
              <a:ext uri="{FF2B5EF4-FFF2-40B4-BE49-F238E27FC236}">
                <a16:creationId xmlns:a16="http://schemas.microsoft.com/office/drawing/2014/main" id="{7E902DC9-7A75-1BA9-4441-6E635C27B38A}"/>
              </a:ext>
            </a:extLst>
          </p:cNvPr>
          <p:cNvSpPr txBox="1"/>
          <p:nvPr/>
        </p:nvSpPr>
        <p:spPr>
          <a:xfrm>
            <a:off x="7772400" y="882133"/>
            <a:ext cx="4136970" cy="5632311"/>
          </a:xfrm>
          <a:prstGeom prst="rect">
            <a:avLst/>
          </a:prstGeom>
          <a:noFill/>
        </p:spPr>
        <p:txBody>
          <a:bodyPr wrap="square" rtlCol="0">
            <a:spAutoFit/>
          </a:bodyPr>
          <a:lstStyle/>
          <a:p>
            <a:pPr marL="742950" lvl="1" indent="-285750" algn="l">
              <a:buFont typeface="+mj-lt"/>
              <a:buAutoNum type="arabicPeriod"/>
            </a:pPr>
            <a:endParaRPr lang="en-AU" sz="1400" b="0" i="0" dirty="0">
              <a:solidFill>
                <a:schemeClr val="tx1"/>
              </a:solidFill>
              <a:effectLst/>
              <a:latin typeface="Söhne"/>
            </a:endParaRPr>
          </a:p>
          <a:p>
            <a:pPr algn="l"/>
            <a:r>
              <a:rPr lang="en-AU" sz="1400" b="1" i="0" dirty="0">
                <a:solidFill>
                  <a:schemeClr val="tx1"/>
                </a:solidFill>
                <a:effectLst/>
                <a:latin typeface="Söhne"/>
              </a:rPr>
              <a:t>4. Model-based Techniques:</a:t>
            </a:r>
            <a:endParaRPr lang="en-AU" sz="1400" b="0" i="0" dirty="0">
              <a:solidFill>
                <a:schemeClr val="tx1"/>
              </a:solidFill>
              <a:effectLst/>
              <a:latin typeface="Söhne"/>
            </a:endParaRPr>
          </a:p>
          <a:p>
            <a:pPr marL="742950" lvl="1" indent="-285750" algn="l">
              <a:buFont typeface="+mj-lt"/>
              <a:buAutoNum type="arabicPeriod"/>
            </a:pPr>
            <a:r>
              <a:rPr lang="en-AU" sz="1400" b="1" i="0" dirty="0">
                <a:solidFill>
                  <a:schemeClr val="tx1"/>
                </a:solidFill>
                <a:effectLst/>
                <a:latin typeface="Söhne"/>
              </a:rPr>
              <a:t>Multiple Imputation:</a:t>
            </a:r>
            <a:r>
              <a:rPr lang="en-AU" sz="1400" b="0" i="0" dirty="0">
                <a:solidFill>
                  <a:schemeClr val="tx1"/>
                </a:solidFill>
                <a:effectLst/>
                <a:latin typeface="Söhne"/>
              </a:rPr>
              <a:t> It imputes missing data multiple times. Each imputation is a random sample from a distribution, making it possible to account for the uncertainty of missing values in statistical analyses.</a:t>
            </a:r>
          </a:p>
          <a:p>
            <a:pPr marL="742950" lvl="1" indent="-285750" algn="l">
              <a:buFont typeface="+mj-lt"/>
              <a:buAutoNum type="arabicPeriod"/>
            </a:pPr>
            <a:r>
              <a:rPr lang="en-AU" sz="1400" b="1" i="0" dirty="0">
                <a:solidFill>
                  <a:schemeClr val="tx1"/>
                </a:solidFill>
                <a:effectLst/>
                <a:latin typeface="Söhne"/>
              </a:rPr>
              <a:t>Expectation-Maximization:</a:t>
            </a:r>
            <a:r>
              <a:rPr lang="en-AU" sz="1400" b="0" i="0" dirty="0">
                <a:solidFill>
                  <a:schemeClr val="tx1"/>
                </a:solidFill>
                <a:effectLst/>
                <a:latin typeface="Söhne"/>
              </a:rPr>
              <a:t> An iterative method that seeks to maximize the likelihood function when there's missing data.</a:t>
            </a:r>
          </a:p>
          <a:p>
            <a:pPr algn="l"/>
            <a:r>
              <a:rPr lang="en-AU" sz="1400" b="1" i="0" dirty="0">
                <a:solidFill>
                  <a:schemeClr val="tx1"/>
                </a:solidFill>
                <a:effectLst/>
                <a:latin typeface="Söhne"/>
              </a:rPr>
              <a:t>5. Stochastic Regression:</a:t>
            </a:r>
            <a:r>
              <a:rPr lang="en-AU" sz="1400" b="0" i="0" dirty="0">
                <a:solidFill>
                  <a:schemeClr val="tx1"/>
                </a:solidFill>
                <a:effectLst/>
                <a:latin typeface="Söhne"/>
              </a:rPr>
              <a:t> Like regression imputation, but it adds a random error term.</a:t>
            </a:r>
          </a:p>
          <a:p>
            <a:pPr algn="l"/>
            <a:r>
              <a:rPr lang="en-AU" sz="1400" b="1" i="0" dirty="0">
                <a:solidFill>
                  <a:schemeClr val="tx1"/>
                </a:solidFill>
                <a:effectLst/>
                <a:latin typeface="Söhne"/>
              </a:rPr>
              <a:t>6. Fill Methods for Time Series:</a:t>
            </a:r>
            <a:endParaRPr lang="en-AU" sz="1400" b="0" i="0" dirty="0">
              <a:solidFill>
                <a:schemeClr val="tx1"/>
              </a:solidFill>
              <a:effectLst/>
              <a:latin typeface="Söhne"/>
            </a:endParaRPr>
          </a:p>
          <a:p>
            <a:pPr marL="742950" lvl="1" indent="-285750" algn="l">
              <a:buFont typeface="+mj-lt"/>
              <a:buAutoNum type="arabicPeriod"/>
            </a:pPr>
            <a:r>
              <a:rPr lang="en-AU" sz="1400" b="1" i="0" dirty="0">
                <a:solidFill>
                  <a:schemeClr val="tx1"/>
                </a:solidFill>
                <a:effectLst/>
                <a:latin typeface="Söhne"/>
              </a:rPr>
              <a:t>Forward Fill:</a:t>
            </a:r>
            <a:r>
              <a:rPr lang="en-AU" sz="1400" b="0" i="0" dirty="0">
                <a:solidFill>
                  <a:schemeClr val="tx1"/>
                </a:solidFill>
                <a:effectLst/>
                <a:latin typeface="Söhne"/>
              </a:rPr>
              <a:t> Takes the previous value and fills the next missing value.</a:t>
            </a:r>
          </a:p>
          <a:p>
            <a:pPr marL="742950" lvl="1" indent="-285750" algn="l">
              <a:buFont typeface="+mj-lt"/>
              <a:buAutoNum type="arabicPeriod"/>
            </a:pPr>
            <a:r>
              <a:rPr lang="en-AU" sz="1400" b="1" i="0" dirty="0">
                <a:solidFill>
                  <a:schemeClr val="tx1"/>
                </a:solidFill>
                <a:effectLst/>
                <a:latin typeface="Söhne"/>
              </a:rPr>
              <a:t>Backward Fill:</a:t>
            </a:r>
            <a:r>
              <a:rPr lang="en-AU" sz="1400" b="0" i="0" dirty="0">
                <a:solidFill>
                  <a:schemeClr val="tx1"/>
                </a:solidFill>
                <a:effectLst/>
                <a:latin typeface="Söhne"/>
              </a:rPr>
              <a:t> Takes the next value and fills the previous missing value.</a:t>
            </a:r>
          </a:p>
          <a:p>
            <a:pPr algn="l"/>
            <a:r>
              <a:rPr lang="en-AU" sz="1400" b="1" i="0" dirty="0">
                <a:solidFill>
                  <a:schemeClr val="tx1"/>
                </a:solidFill>
                <a:effectLst/>
                <a:latin typeface="Söhne"/>
              </a:rPr>
              <a:t>7. Using External Data:</a:t>
            </a:r>
            <a:r>
              <a:rPr lang="en-AU" sz="1400" b="0" i="0" dirty="0">
                <a:solidFill>
                  <a:schemeClr val="tx1"/>
                </a:solidFill>
                <a:effectLst/>
                <a:latin typeface="Söhne"/>
              </a:rPr>
              <a:t> If possible, you can use external data sources to fill missing values. This requires having a reliable external source that aligns well with your data.</a:t>
            </a:r>
          </a:p>
          <a:p>
            <a:pPr algn="l"/>
            <a:r>
              <a:rPr lang="en-AU" sz="1400" b="1" i="0" dirty="0">
                <a:solidFill>
                  <a:schemeClr val="tx1"/>
                </a:solidFill>
                <a:effectLst/>
                <a:latin typeface="Söhne"/>
              </a:rPr>
              <a:t>8. Impute Using Distribution:</a:t>
            </a:r>
            <a:r>
              <a:rPr lang="en-AU" sz="1400" b="0" i="0" dirty="0">
                <a:solidFill>
                  <a:schemeClr val="tx1"/>
                </a:solidFill>
                <a:effectLst/>
                <a:latin typeface="Söhne"/>
              </a:rPr>
              <a:t> If you know the distribution of your data, you can sample from this distribution to impute missing values.</a:t>
            </a:r>
          </a:p>
          <a:p>
            <a:endParaRPr lang="en-AU" dirty="0"/>
          </a:p>
        </p:txBody>
      </p:sp>
    </p:spTree>
    <p:extLst>
      <p:ext uri="{BB962C8B-B14F-4D97-AF65-F5344CB8AC3E}">
        <p14:creationId xmlns:p14="http://schemas.microsoft.com/office/powerpoint/2010/main" val="1816229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p:txBody>
          <a:bodyPr/>
          <a:lstStyle/>
          <a:p>
            <a:r>
              <a:rPr lang="en-US" sz="2400" dirty="0"/>
              <a:t>Data Exploration and Cleaning</a:t>
            </a:r>
            <a:br>
              <a:rPr lang="en-US" sz="2400" dirty="0"/>
            </a:b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p:txBody>
          <a:bodyPr/>
          <a:lstStyle/>
          <a:p>
            <a:fld id="{3956DA85-404E-9646-866F-75D030953504}" type="slidenum">
              <a:rPr lang="en-US" smtClean="0"/>
              <a:pPr/>
              <a:t>22</a:t>
            </a:fld>
            <a:endParaRPr lang="en-US"/>
          </a:p>
        </p:txBody>
      </p:sp>
      <p:sp>
        <p:nvSpPr>
          <p:cNvPr id="7" name="TextBox 6">
            <a:extLst>
              <a:ext uri="{FF2B5EF4-FFF2-40B4-BE49-F238E27FC236}">
                <a16:creationId xmlns:a16="http://schemas.microsoft.com/office/drawing/2014/main" id="{243D03D5-7EA1-67F5-C656-35F85B799D62}"/>
              </a:ext>
            </a:extLst>
          </p:cNvPr>
          <p:cNvSpPr txBox="1"/>
          <p:nvPr/>
        </p:nvSpPr>
        <p:spPr>
          <a:xfrm>
            <a:off x="4724400" y="817977"/>
            <a:ext cx="8892095" cy="338554"/>
          </a:xfrm>
          <a:prstGeom prst="rect">
            <a:avLst/>
          </a:prstGeom>
          <a:noFill/>
        </p:spPr>
        <p:txBody>
          <a:bodyPr wrap="square" rtlCol="0">
            <a:spAutoFit/>
          </a:bodyPr>
          <a:lstStyle/>
          <a:p>
            <a:r>
              <a:rPr lang="en-AU" sz="1600" b="1" i="0" dirty="0">
                <a:solidFill>
                  <a:schemeClr val="tx1"/>
                </a:solidFill>
                <a:effectLst/>
                <a:latin typeface="Söhne"/>
              </a:rPr>
              <a:t>Dealing with Noisy Data and Outliers</a:t>
            </a:r>
          </a:p>
        </p:txBody>
      </p:sp>
      <p:pic>
        <p:nvPicPr>
          <p:cNvPr id="6" name="Picture 5">
            <a:extLst>
              <a:ext uri="{FF2B5EF4-FFF2-40B4-BE49-F238E27FC236}">
                <a16:creationId xmlns:a16="http://schemas.microsoft.com/office/drawing/2014/main" id="{35764401-FD46-9E4D-2FEE-463716D72A26}"/>
              </a:ext>
            </a:extLst>
          </p:cNvPr>
          <p:cNvPicPr>
            <a:picLocks noChangeAspect="1"/>
          </p:cNvPicPr>
          <p:nvPr/>
        </p:nvPicPr>
        <p:blipFill>
          <a:blip r:embed="rId3"/>
          <a:stretch>
            <a:fillRect/>
          </a:stretch>
        </p:blipFill>
        <p:spPr>
          <a:xfrm>
            <a:off x="1371600" y="1816100"/>
            <a:ext cx="9230032" cy="3810000"/>
          </a:xfrm>
          <a:prstGeom prst="rect">
            <a:avLst/>
          </a:prstGeom>
        </p:spPr>
      </p:pic>
    </p:spTree>
    <p:extLst>
      <p:ext uri="{BB962C8B-B14F-4D97-AF65-F5344CB8AC3E}">
        <p14:creationId xmlns:p14="http://schemas.microsoft.com/office/powerpoint/2010/main" val="1934746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p:txBody>
          <a:bodyPr/>
          <a:lstStyle/>
          <a:p>
            <a:r>
              <a:rPr lang="en-US" sz="2400" dirty="0"/>
              <a:t>Data Exploration and Cleaning</a:t>
            </a:r>
            <a:br>
              <a:rPr lang="en-US" sz="2400" dirty="0"/>
            </a:b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p:txBody>
          <a:bodyPr/>
          <a:lstStyle/>
          <a:p>
            <a:fld id="{3956DA85-404E-9646-866F-75D030953504}" type="slidenum">
              <a:rPr lang="en-US" smtClean="0"/>
              <a:pPr/>
              <a:t>23</a:t>
            </a:fld>
            <a:endParaRPr lang="en-US"/>
          </a:p>
        </p:txBody>
      </p:sp>
      <p:sp>
        <p:nvSpPr>
          <p:cNvPr id="7" name="TextBox 6">
            <a:extLst>
              <a:ext uri="{FF2B5EF4-FFF2-40B4-BE49-F238E27FC236}">
                <a16:creationId xmlns:a16="http://schemas.microsoft.com/office/drawing/2014/main" id="{243D03D5-7EA1-67F5-C656-35F85B799D62}"/>
              </a:ext>
            </a:extLst>
          </p:cNvPr>
          <p:cNvSpPr txBox="1"/>
          <p:nvPr/>
        </p:nvSpPr>
        <p:spPr>
          <a:xfrm>
            <a:off x="4724400" y="817977"/>
            <a:ext cx="8892095" cy="338554"/>
          </a:xfrm>
          <a:prstGeom prst="rect">
            <a:avLst/>
          </a:prstGeom>
          <a:noFill/>
        </p:spPr>
        <p:txBody>
          <a:bodyPr wrap="square" rtlCol="0">
            <a:spAutoFit/>
          </a:bodyPr>
          <a:lstStyle/>
          <a:p>
            <a:r>
              <a:rPr lang="en-AU" sz="1600" b="1" i="0" dirty="0">
                <a:solidFill>
                  <a:schemeClr val="tx1"/>
                </a:solidFill>
                <a:effectLst/>
                <a:latin typeface="Söhne"/>
              </a:rPr>
              <a:t>Dealing with Noisy Data</a:t>
            </a:r>
          </a:p>
        </p:txBody>
      </p:sp>
      <p:sp>
        <p:nvSpPr>
          <p:cNvPr id="8" name="TextBox 7">
            <a:extLst>
              <a:ext uri="{FF2B5EF4-FFF2-40B4-BE49-F238E27FC236}">
                <a16:creationId xmlns:a16="http://schemas.microsoft.com/office/drawing/2014/main" id="{8F3A14B3-2AB2-86E6-5D4B-42ECD77F6689}"/>
              </a:ext>
            </a:extLst>
          </p:cNvPr>
          <p:cNvSpPr txBox="1"/>
          <p:nvPr/>
        </p:nvSpPr>
        <p:spPr>
          <a:xfrm>
            <a:off x="495418" y="1371600"/>
            <a:ext cx="6223656" cy="5478423"/>
          </a:xfrm>
          <a:prstGeom prst="rect">
            <a:avLst/>
          </a:prstGeom>
          <a:noFill/>
        </p:spPr>
        <p:txBody>
          <a:bodyPr wrap="square" rtlCol="0">
            <a:spAutoFit/>
          </a:bodyPr>
          <a:lstStyle/>
          <a:p>
            <a:pPr algn="l">
              <a:buFont typeface="+mj-lt"/>
              <a:buAutoNum type="arabicPeriod"/>
            </a:pPr>
            <a:r>
              <a:rPr lang="en-AU" sz="1400" b="1" i="0" dirty="0">
                <a:solidFill>
                  <a:srgbClr val="374151"/>
                </a:solidFill>
                <a:effectLst/>
                <a:latin typeface="Söhne"/>
              </a:rPr>
              <a:t>Filtering</a:t>
            </a:r>
            <a:r>
              <a:rPr lang="en-AU" sz="1400" b="0" i="0" dirty="0">
                <a:solidFill>
                  <a:srgbClr val="374151"/>
                </a:solidFill>
                <a:effectLst/>
                <a:latin typeface="Söhne"/>
              </a:rPr>
              <a:t>:</a:t>
            </a:r>
          </a:p>
          <a:p>
            <a:pPr marL="742950" lvl="1" indent="-285750" algn="l">
              <a:buFont typeface="+mj-lt"/>
              <a:buAutoNum type="arabicPeriod"/>
            </a:pPr>
            <a:r>
              <a:rPr lang="en-AU" sz="1400" b="1" i="0" dirty="0">
                <a:solidFill>
                  <a:srgbClr val="374151"/>
                </a:solidFill>
                <a:effectLst/>
                <a:latin typeface="Söhne"/>
              </a:rPr>
              <a:t>Low-pass filters</a:t>
            </a:r>
            <a:r>
              <a:rPr lang="en-AU" sz="1400" b="0" i="0" dirty="0">
                <a:solidFill>
                  <a:srgbClr val="374151"/>
                </a:solidFill>
                <a:effectLst/>
                <a:latin typeface="Söhne"/>
              </a:rPr>
              <a:t>: Useful for time-series data. They allow slow-changing signals to pass through while blocking rapid changes.</a:t>
            </a:r>
          </a:p>
          <a:p>
            <a:pPr marL="742950" lvl="1" indent="-285750" algn="l">
              <a:buFont typeface="+mj-lt"/>
              <a:buAutoNum type="arabicPeriod"/>
            </a:pPr>
            <a:r>
              <a:rPr lang="en-AU" sz="1400" b="1" i="0" dirty="0">
                <a:solidFill>
                  <a:srgbClr val="374151"/>
                </a:solidFill>
                <a:effectLst/>
                <a:latin typeface="Söhne"/>
              </a:rPr>
              <a:t>Median filters</a:t>
            </a:r>
            <a:r>
              <a:rPr lang="en-AU" sz="1400" b="0" i="0" dirty="0">
                <a:solidFill>
                  <a:srgbClr val="374151"/>
                </a:solidFill>
                <a:effectLst/>
                <a:latin typeface="Söhne"/>
              </a:rPr>
              <a:t>: Replace each data point with the median of neighbouring data points. It's effective in removing salt-and-pepper noise</a:t>
            </a:r>
            <a:r>
              <a:rPr lang="en-US" sz="1400" b="0" i="0" dirty="0">
                <a:solidFill>
                  <a:srgbClr val="374151"/>
                </a:solidFill>
                <a:effectLst/>
                <a:latin typeface="Söhne"/>
              </a:rPr>
              <a:t>(random bright or dark pixels)</a:t>
            </a:r>
            <a:r>
              <a:rPr lang="en-AU" sz="1400" b="0" i="0" dirty="0">
                <a:solidFill>
                  <a:srgbClr val="374151"/>
                </a:solidFill>
                <a:effectLst/>
                <a:latin typeface="Söhne"/>
              </a:rPr>
              <a:t> in images.</a:t>
            </a:r>
          </a:p>
          <a:p>
            <a:pPr algn="l">
              <a:buFont typeface="+mj-lt"/>
              <a:buAutoNum type="arabicPeriod"/>
            </a:pPr>
            <a:r>
              <a:rPr lang="en-AU" sz="1400" b="1" i="0" dirty="0">
                <a:solidFill>
                  <a:srgbClr val="374151"/>
                </a:solidFill>
                <a:effectLst/>
                <a:latin typeface="Söhne"/>
              </a:rPr>
              <a:t>Smoothing</a:t>
            </a:r>
            <a:r>
              <a:rPr lang="en-AU" sz="1400" b="0" i="0" dirty="0">
                <a:solidFill>
                  <a:srgbClr val="374151"/>
                </a:solidFill>
                <a:effectLst/>
                <a:latin typeface="Söhne"/>
              </a:rPr>
              <a:t>:</a:t>
            </a:r>
          </a:p>
          <a:p>
            <a:pPr marL="742950" lvl="1" indent="-285750" algn="l">
              <a:buFont typeface="+mj-lt"/>
              <a:buAutoNum type="arabicPeriod"/>
            </a:pPr>
            <a:r>
              <a:rPr lang="en-AU" sz="1400" b="1" i="0" dirty="0">
                <a:solidFill>
                  <a:srgbClr val="374151"/>
                </a:solidFill>
                <a:effectLst/>
                <a:latin typeface="Söhne"/>
              </a:rPr>
              <a:t>Moving average</a:t>
            </a:r>
            <a:r>
              <a:rPr lang="en-AU" sz="1400" b="0" i="0" dirty="0">
                <a:solidFill>
                  <a:srgbClr val="374151"/>
                </a:solidFill>
                <a:effectLst/>
                <a:latin typeface="Söhne"/>
              </a:rPr>
              <a:t>: Calculates the average of the surrounding data points to smooth out short-term fluctuations.</a:t>
            </a:r>
          </a:p>
          <a:p>
            <a:pPr marL="742950" lvl="1" indent="-285750" algn="l">
              <a:buFont typeface="+mj-lt"/>
              <a:buAutoNum type="arabicPeriod"/>
            </a:pPr>
            <a:r>
              <a:rPr lang="en-AU" sz="1400" b="1" i="0" dirty="0">
                <a:solidFill>
                  <a:srgbClr val="374151"/>
                </a:solidFill>
                <a:effectLst/>
                <a:latin typeface="Söhne"/>
              </a:rPr>
              <a:t>Exponential smoothing</a:t>
            </a:r>
            <a:r>
              <a:rPr lang="en-AU" sz="1400" b="0" i="0" dirty="0">
                <a:solidFill>
                  <a:srgbClr val="374151"/>
                </a:solidFill>
                <a:effectLst/>
                <a:latin typeface="Söhne"/>
              </a:rPr>
              <a:t>: Gives more weight to recent observations and can be used for time-series data.</a:t>
            </a:r>
          </a:p>
          <a:p>
            <a:pPr algn="l">
              <a:buFont typeface="+mj-lt"/>
              <a:buAutoNum type="arabicPeriod"/>
            </a:pPr>
            <a:r>
              <a:rPr lang="en-AU" sz="1400" b="1" i="0" dirty="0">
                <a:solidFill>
                  <a:srgbClr val="374151"/>
                </a:solidFill>
                <a:effectLst/>
                <a:latin typeface="Söhne"/>
              </a:rPr>
              <a:t>Binning</a:t>
            </a:r>
            <a:r>
              <a:rPr lang="en-AU" sz="1400" b="0" i="0" dirty="0">
                <a:solidFill>
                  <a:srgbClr val="374151"/>
                </a:solidFill>
                <a:effectLst/>
                <a:latin typeface="Söhne"/>
              </a:rPr>
              <a:t>:</a:t>
            </a:r>
          </a:p>
          <a:p>
            <a:pPr marL="742950" lvl="1" indent="-285750" algn="l">
              <a:buFont typeface="+mj-lt"/>
              <a:buAutoNum type="arabicPeriod"/>
            </a:pPr>
            <a:r>
              <a:rPr lang="en-AU" sz="1400" b="0" i="0" dirty="0">
                <a:solidFill>
                  <a:srgbClr val="374151"/>
                </a:solidFill>
                <a:effectLst/>
                <a:latin typeface="Söhne"/>
              </a:rPr>
              <a:t>Grouping a set of continuous data points into bins and then replacing the data points with a central tendency measure (e.g., bin mean or bin median). This can smoothen out minor errors or variations.</a:t>
            </a:r>
          </a:p>
          <a:p>
            <a:pPr algn="l">
              <a:buFont typeface="+mj-lt"/>
              <a:buAutoNum type="arabicPeriod"/>
            </a:pPr>
            <a:r>
              <a:rPr lang="en-AU" sz="1400" b="1" i="0" dirty="0">
                <a:solidFill>
                  <a:srgbClr val="374151"/>
                </a:solidFill>
                <a:effectLst/>
                <a:latin typeface="Söhne"/>
              </a:rPr>
              <a:t>Regression</a:t>
            </a:r>
            <a:r>
              <a:rPr lang="en-AU" sz="1400" b="0" i="0" dirty="0">
                <a:solidFill>
                  <a:srgbClr val="374151"/>
                </a:solidFill>
                <a:effectLst/>
                <a:latin typeface="Söhne"/>
              </a:rPr>
              <a:t>:</a:t>
            </a:r>
          </a:p>
          <a:p>
            <a:pPr marL="742950" lvl="1" indent="-285750" algn="l">
              <a:buFont typeface="+mj-lt"/>
              <a:buAutoNum type="arabicPeriod"/>
            </a:pPr>
            <a:r>
              <a:rPr lang="en-AU" sz="1400" b="0" i="0" dirty="0">
                <a:solidFill>
                  <a:srgbClr val="374151"/>
                </a:solidFill>
                <a:effectLst/>
                <a:latin typeface="Söhne"/>
              </a:rPr>
              <a:t>Fit the data to a regression function (linear, polynomial, etc.) and then use the function to predict and replace noisy values.</a:t>
            </a:r>
          </a:p>
          <a:p>
            <a:pPr algn="l">
              <a:buFont typeface="+mj-lt"/>
              <a:buAutoNum type="arabicPeriod"/>
            </a:pPr>
            <a:r>
              <a:rPr lang="en-AU" sz="1400" b="1" i="0" dirty="0">
                <a:solidFill>
                  <a:srgbClr val="374151"/>
                </a:solidFill>
                <a:effectLst/>
                <a:latin typeface="Söhne"/>
              </a:rPr>
              <a:t>Outlier Detection</a:t>
            </a:r>
            <a:r>
              <a:rPr lang="en-AU" sz="1400" b="0" i="0" dirty="0">
                <a:solidFill>
                  <a:srgbClr val="374151"/>
                </a:solidFill>
                <a:effectLst/>
                <a:latin typeface="Söhne"/>
              </a:rPr>
              <a:t>:</a:t>
            </a:r>
          </a:p>
          <a:p>
            <a:pPr marL="742950" lvl="1" indent="-285750" algn="l">
              <a:buFont typeface="+mj-lt"/>
              <a:buAutoNum type="arabicPeriod"/>
            </a:pPr>
            <a:r>
              <a:rPr lang="en-AU" sz="1400" b="0" i="0" dirty="0">
                <a:solidFill>
                  <a:srgbClr val="374151"/>
                </a:solidFill>
                <a:effectLst/>
                <a:latin typeface="Söhne"/>
              </a:rPr>
              <a:t>Techniques like Tukey's fences, IQR (Interquartile Range), Z-scores, or visualization methods (box plots, scatter plots) can help identify outliers which may be considered as noise.</a:t>
            </a:r>
          </a:p>
          <a:p>
            <a:pPr marL="742950" lvl="1" indent="-285750" algn="l">
              <a:buFont typeface="+mj-lt"/>
              <a:buAutoNum type="arabicPeriod"/>
            </a:pPr>
            <a:r>
              <a:rPr lang="en-AU" sz="1400" b="0" i="0" dirty="0">
                <a:solidFill>
                  <a:srgbClr val="374151"/>
                </a:solidFill>
                <a:effectLst/>
                <a:latin typeface="Söhne"/>
              </a:rPr>
              <a:t>Advanced methods include clustering algorithms (like DBSCAN) or anomaly detection methods to identify unusual data points.</a:t>
            </a:r>
            <a:br>
              <a:rPr lang="en-AU" sz="1400" b="0" i="0" dirty="0">
                <a:solidFill>
                  <a:srgbClr val="374151"/>
                </a:solidFill>
                <a:effectLst/>
                <a:latin typeface="Söhne"/>
              </a:rPr>
            </a:br>
            <a:endParaRPr lang="en-AU" sz="1400" b="0" i="0" dirty="0">
              <a:solidFill>
                <a:srgbClr val="374151"/>
              </a:solidFill>
              <a:effectLst/>
              <a:latin typeface="Söhne"/>
            </a:endParaRPr>
          </a:p>
        </p:txBody>
      </p:sp>
      <p:sp>
        <p:nvSpPr>
          <p:cNvPr id="5" name="TextBox 4">
            <a:extLst>
              <a:ext uri="{FF2B5EF4-FFF2-40B4-BE49-F238E27FC236}">
                <a16:creationId xmlns:a16="http://schemas.microsoft.com/office/drawing/2014/main" id="{986B5CAC-BF1D-FE91-7A2C-DE8AA163E259}"/>
              </a:ext>
            </a:extLst>
          </p:cNvPr>
          <p:cNvSpPr txBox="1"/>
          <p:nvPr/>
        </p:nvSpPr>
        <p:spPr>
          <a:xfrm>
            <a:off x="7025320" y="1224349"/>
            <a:ext cx="5014280" cy="5478423"/>
          </a:xfrm>
          <a:prstGeom prst="rect">
            <a:avLst/>
          </a:prstGeom>
          <a:noFill/>
        </p:spPr>
        <p:txBody>
          <a:bodyPr wrap="square" rtlCol="0">
            <a:spAutoFit/>
          </a:bodyPr>
          <a:lstStyle/>
          <a:p>
            <a:pPr marL="742950" lvl="1" indent="-285750" algn="l">
              <a:buFont typeface="+mj-lt"/>
              <a:buAutoNum type="arabicPeriod"/>
            </a:pPr>
            <a:endParaRPr lang="en-AU" sz="1400" b="0" i="0" dirty="0">
              <a:solidFill>
                <a:srgbClr val="374151"/>
              </a:solidFill>
              <a:effectLst/>
              <a:latin typeface="Söhne"/>
            </a:endParaRPr>
          </a:p>
          <a:p>
            <a:pPr algn="l"/>
            <a:r>
              <a:rPr lang="en-AU" sz="1400" b="1" i="0" dirty="0">
                <a:solidFill>
                  <a:srgbClr val="374151"/>
                </a:solidFill>
                <a:effectLst/>
                <a:latin typeface="Söhne"/>
              </a:rPr>
              <a:t>6. Transformation</a:t>
            </a:r>
            <a:r>
              <a:rPr lang="en-AU" sz="1400" b="0" i="0" dirty="0">
                <a:solidFill>
                  <a:srgbClr val="374151"/>
                </a:solidFill>
                <a:effectLst/>
                <a:latin typeface="Söhne"/>
              </a:rPr>
              <a:t>:</a:t>
            </a:r>
          </a:p>
          <a:p>
            <a:pPr marL="742950" lvl="1" indent="-285750" algn="l">
              <a:buFont typeface="+mj-lt"/>
              <a:buAutoNum type="arabicPeriod"/>
            </a:pPr>
            <a:r>
              <a:rPr lang="en-AU" sz="1400" b="0" i="0" dirty="0">
                <a:solidFill>
                  <a:srgbClr val="374151"/>
                </a:solidFill>
                <a:effectLst/>
                <a:latin typeface="Söhne"/>
              </a:rPr>
              <a:t>Logarithmic, exponential, or other mathematical transformations can sometimes stabilize the variances and make the noise more manageable.</a:t>
            </a:r>
          </a:p>
          <a:p>
            <a:pPr algn="l"/>
            <a:r>
              <a:rPr lang="en-AU" sz="1400" b="1" i="0" dirty="0">
                <a:solidFill>
                  <a:srgbClr val="374151"/>
                </a:solidFill>
                <a:effectLst/>
                <a:latin typeface="Söhne"/>
              </a:rPr>
              <a:t>7. Clustering</a:t>
            </a:r>
            <a:r>
              <a:rPr lang="en-AU" sz="1400" b="0" i="0" dirty="0">
                <a:solidFill>
                  <a:srgbClr val="374151"/>
                </a:solidFill>
                <a:effectLst/>
                <a:latin typeface="Söhne"/>
              </a:rPr>
              <a:t>:</a:t>
            </a:r>
          </a:p>
          <a:p>
            <a:pPr marL="742950" lvl="1" indent="-285750" algn="l">
              <a:buFont typeface="+mj-lt"/>
              <a:buAutoNum type="arabicPeriod"/>
            </a:pPr>
            <a:r>
              <a:rPr lang="en-AU" sz="1400" b="0" i="0" dirty="0">
                <a:solidFill>
                  <a:srgbClr val="374151"/>
                </a:solidFill>
                <a:effectLst/>
                <a:latin typeface="Söhne"/>
              </a:rPr>
              <a:t>Group data into clusters and treat intra-cluster variations as noise. The centroid of a cluster can represent the group of data points.</a:t>
            </a:r>
          </a:p>
          <a:p>
            <a:pPr algn="l"/>
            <a:r>
              <a:rPr lang="en-AU" sz="1400" b="1" i="0" dirty="0">
                <a:solidFill>
                  <a:srgbClr val="374151"/>
                </a:solidFill>
                <a:effectLst/>
                <a:latin typeface="Söhne"/>
              </a:rPr>
              <a:t>8. Data Imputation</a:t>
            </a:r>
            <a:r>
              <a:rPr lang="en-AU" sz="1400" b="0" i="0" dirty="0">
                <a:solidFill>
                  <a:srgbClr val="374151"/>
                </a:solidFill>
                <a:effectLst/>
                <a:latin typeface="Söhne"/>
              </a:rPr>
              <a:t>:</a:t>
            </a:r>
          </a:p>
          <a:p>
            <a:pPr marL="742950" lvl="1" indent="-285750" algn="l">
              <a:buFont typeface="+mj-lt"/>
              <a:buAutoNum type="arabicPeriod"/>
            </a:pPr>
            <a:r>
              <a:rPr lang="en-AU" sz="1400" b="0" i="0" dirty="0">
                <a:solidFill>
                  <a:srgbClr val="374151"/>
                </a:solidFill>
                <a:effectLst/>
                <a:latin typeface="Söhne"/>
              </a:rPr>
              <a:t>Replace noisy data with values estimated from other related information. Techniques include mean imputation, k-nearest neighbours, or more advanced techniques like multiple imputations.</a:t>
            </a:r>
          </a:p>
          <a:p>
            <a:pPr algn="l"/>
            <a:r>
              <a:rPr lang="en-AU" sz="1400" b="1" i="0" dirty="0">
                <a:solidFill>
                  <a:srgbClr val="374151"/>
                </a:solidFill>
                <a:effectLst/>
                <a:latin typeface="Söhne"/>
              </a:rPr>
              <a:t>9. Decomposition</a:t>
            </a:r>
            <a:r>
              <a:rPr lang="en-AU" sz="1400" b="0" i="0" dirty="0">
                <a:solidFill>
                  <a:srgbClr val="374151"/>
                </a:solidFill>
                <a:effectLst/>
                <a:latin typeface="Söhne"/>
              </a:rPr>
              <a:t>:</a:t>
            </a:r>
          </a:p>
          <a:p>
            <a:pPr marL="742950" lvl="1" indent="-285750" algn="l">
              <a:buFont typeface="+mj-lt"/>
              <a:buAutoNum type="arabicPeriod"/>
            </a:pPr>
            <a:r>
              <a:rPr lang="en-AU" sz="1400" b="0" i="0" dirty="0">
                <a:solidFill>
                  <a:srgbClr val="374151"/>
                </a:solidFill>
                <a:effectLst/>
                <a:latin typeface="Söhne"/>
              </a:rPr>
              <a:t>Especially for time-series data, techniques like Seasonal Decomposition of Time Series (STL) can help in separating the trend, seasonality, and residuals. The noise often resides in the residual component, which can be treated separately.</a:t>
            </a:r>
          </a:p>
          <a:p>
            <a:pPr algn="l"/>
            <a:r>
              <a:rPr lang="en-AU" sz="1400" b="1" i="0" dirty="0">
                <a:solidFill>
                  <a:srgbClr val="374151"/>
                </a:solidFill>
                <a:effectLst/>
                <a:latin typeface="Söhne"/>
              </a:rPr>
              <a:t>10. Robust Methods</a:t>
            </a:r>
            <a:r>
              <a:rPr lang="en-AU" sz="1400" b="0" i="0" dirty="0">
                <a:solidFill>
                  <a:srgbClr val="374151"/>
                </a:solidFill>
                <a:effectLst/>
                <a:latin typeface="Söhne"/>
              </a:rPr>
              <a:t>:</a:t>
            </a:r>
          </a:p>
          <a:p>
            <a:pPr algn="l">
              <a:buFont typeface="Arial" panose="020B0604020202020204" pitchFamily="34" charset="0"/>
              <a:buChar char="•"/>
            </a:pPr>
            <a:r>
              <a:rPr lang="en-AU" sz="1400" b="0" i="0" dirty="0">
                <a:solidFill>
                  <a:srgbClr val="374151"/>
                </a:solidFill>
                <a:effectLst/>
                <a:latin typeface="Söhne"/>
              </a:rPr>
              <a:t>Use algorithms or statistical measures that are less sensitive to outliers or high variances, such as robust regression or rank-based methods.</a:t>
            </a:r>
          </a:p>
          <a:p>
            <a:endParaRPr lang="en-AU" sz="1400" dirty="0"/>
          </a:p>
        </p:txBody>
      </p:sp>
      <p:sp>
        <p:nvSpPr>
          <p:cNvPr id="9" name="TextBox 8">
            <a:extLst>
              <a:ext uri="{FF2B5EF4-FFF2-40B4-BE49-F238E27FC236}">
                <a16:creationId xmlns:a16="http://schemas.microsoft.com/office/drawing/2014/main" id="{FDB5B129-1708-256C-B15C-4FB5A8E6532D}"/>
              </a:ext>
            </a:extLst>
          </p:cNvPr>
          <p:cNvSpPr txBox="1"/>
          <p:nvPr/>
        </p:nvSpPr>
        <p:spPr>
          <a:xfrm>
            <a:off x="369533" y="1073045"/>
            <a:ext cx="11822467" cy="523220"/>
          </a:xfrm>
          <a:prstGeom prst="rect">
            <a:avLst/>
          </a:prstGeom>
          <a:noFill/>
        </p:spPr>
        <p:txBody>
          <a:bodyPr wrap="none" rtlCol="0">
            <a:spAutoFit/>
          </a:bodyPr>
          <a:lstStyle/>
          <a:p>
            <a:r>
              <a:rPr lang="en-AU" sz="1400" b="0" i="0" dirty="0">
                <a:solidFill>
                  <a:srgbClr val="374151"/>
                </a:solidFill>
                <a:effectLst/>
                <a:latin typeface="Söhne"/>
              </a:rPr>
              <a:t>Noise can be thought of as random errors or variances in a measured variable. Here are some methods to deal with noisy data during the data cleaning process:</a:t>
            </a:r>
          </a:p>
          <a:p>
            <a:endParaRPr lang="en-AU" sz="1400" dirty="0"/>
          </a:p>
        </p:txBody>
      </p:sp>
    </p:spTree>
    <p:extLst>
      <p:ext uri="{BB962C8B-B14F-4D97-AF65-F5344CB8AC3E}">
        <p14:creationId xmlns:p14="http://schemas.microsoft.com/office/powerpoint/2010/main" val="3670173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p:txBody>
          <a:bodyPr/>
          <a:lstStyle/>
          <a:p>
            <a:r>
              <a:rPr lang="en-US" sz="2400" dirty="0"/>
              <a:t>Data Exploration and Cleaning</a:t>
            </a:r>
            <a:br>
              <a:rPr lang="en-US" sz="2400" dirty="0"/>
            </a:b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p:txBody>
          <a:bodyPr/>
          <a:lstStyle/>
          <a:p>
            <a:fld id="{3956DA85-404E-9646-866F-75D030953504}" type="slidenum">
              <a:rPr lang="en-US" smtClean="0"/>
              <a:pPr/>
              <a:t>24</a:t>
            </a:fld>
            <a:endParaRPr lang="en-US"/>
          </a:p>
        </p:txBody>
      </p:sp>
      <p:sp>
        <p:nvSpPr>
          <p:cNvPr id="7" name="TextBox 6">
            <a:extLst>
              <a:ext uri="{FF2B5EF4-FFF2-40B4-BE49-F238E27FC236}">
                <a16:creationId xmlns:a16="http://schemas.microsoft.com/office/drawing/2014/main" id="{243D03D5-7EA1-67F5-C656-35F85B799D62}"/>
              </a:ext>
            </a:extLst>
          </p:cNvPr>
          <p:cNvSpPr txBox="1"/>
          <p:nvPr/>
        </p:nvSpPr>
        <p:spPr>
          <a:xfrm>
            <a:off x="4724400" y="817977"/>
            <a:ext cx="8892095" cy="338554"/>
          </a:xfrm>
          <a:prstGeom prst="rect">
            <a:avLst/>
          </a:prstGeom>
          <a:noFill/>
        </p:spPr>
        <p:txBody>
          <a:bodyPr wrap="square" rtlCol="0">
            <a:spAutoFit/>
          </a:bodyPr>
          <a:lstStyle/>
          <a:p>
            <a:r>
              <a:rPr lang="en-AU" sz="1600" b="1" i="0" dirty="0">
                <a:solidFill>
                  <a:schemeClr val="tx1"/>
                </a:solidFill>
                <a:effectLst/>
                <a:latin typeface="Söhne"/>
              </a:rPr>
              <a:t>Dealing with Outliers</a:t>
            </a:r>
          </a:p>
        </p:txBody>
      </p:sp>
      <p:sp>
        <p:nvSpPr>
          <p:cNvPr id="8" name="TextBox 7">
            <a:extLst>
              <a:ext uri="{FF2B5EF4-FFF2-40B4-BE49-F238E27FC236}">
                <a16:creationId xmlns:a16="http://schemas.microsoft.com/office/drawing/2014/main" id="{8F3A14B3-2AB2-86E6-5D4B-42ECD77F6689}"/>
              </a:ext>
            </a:extLst>
          </p:cNvPr>
          <p:cNvSpPr txBox="1"/>
          <p:nvPr/>
        </p:nvSpPr>
        <p:spPr>
          <a:xfrm>
            <a:off x="343018" y="1505298"/>
            <a:ext cx="5752982" cy="4832092"/>
          </a:xfrm>
          <a:prstGeom prst="rect">
            <a:avLst/>
          </a:prstGeom>
          <a:noFill/>
        </p:spPr>
        <p:txBody>
          <a:bodyPr wrap="square" rtlCol="0">
            <a:spAutoFit/>
          </a:bodyPr>
          <a:lstStyle/>
          <a:p>
            <a:pPr algn="l">
              <a:buFont typeface="+mj-lt"/>
              <a:buAutoNum type="arabicPeriod"/>
            </a:pPr>
            <a:r>
              <a:rPr lang="en-AU" sz="1400" b="1" i="0" dirty="0">
                <a:solidFill>
                  <a:srgbClr val="374151"/>
                </a:solidFill>
                <a:effectLst/>
                <a:latin typeface="Söhne"/>
              </a:rPr>
              <a:t>Visualization</a:t>
            </a:r>
            <a:r>
              <a:rPr lang="en-AU" sz="1400" b="0" i="0" dirty="0">
                <a:solidFill>
                  <a:srgbClr val="374151"/>
                </a:solidFill>
                <a:effectLst/>
                <a:latin typeface="Söhne"/>
              </a:rPr>
              <a:t>:</a:t>
            </a:r>
          </a:p>
          <a:p>
            <a:pPr marL="742950" lvl="1" indent="-285750" algn="l">
              <a:buFont typeface="+mj-lt"/>
              <a:buAutoNum type="arabicPeriod"/>
            </a:pPr>
            <a:r>
              <a:rPr lang="en-AU" sz="1400" b="1" i="0" dirty="0">
                <a:solidFill>
                  <a:srgbClr val="374151"/>
                </a:solidFill>
                <a:effectLst/>
                <a:latin typeface="Söhne"/>
              </a:rPr>
              <a:t>Box Plots</a:t>
            </a:r>
            <a:r>
              <a:rPr lang="en-AU" sz="1400" b="0" i="0" dirty="0">
                <a:solidFill>
                  <a:srgbClr val="374151"/>
                </a:solidFill>
                <a:effectLst/>
                <a:latin typeface="Söhne"/>
              </a:rPr>
              <a:t>: Display the overall distribution of the data, where outliers can be identified as points outside the "whiskers".</a:t>
            </a:r>
          </a:p>
          <a:p>
            <a:pPr marL="742950" lvl="1" indent="-285750" algn="l">
              <a:buFont typeface="+mj-lt"/>
              <a:buAutoNum type="arabicPeriod"/>
            </a:pPr>
            <a:r>
              <a:rPr lang="en-AU" sz="1400" b="1" i="0" dirty="0">
                <a:solidFill>
                  <a:srgbClr val="374151"/>
                </a:solidFill>
                <a:effectLst/>
                <a:latin typeface="Söhne"/>
              </a:rPr>
              <a:t>Scatter Plots</a:t>
            </a:r>
            <a:r>
              <a:rPr lang="en-AU" sz="1400" b="0" i="0" dirty="0">
                <a:solidFill>
                  <a:srgbClr val="374151"/>
                </a:solidFill>
                <a:effectLst/>
                <a:latin typeface="Söhne"/>
              </a:rPr>
              <a:t>: In multidimensional data, scatter plots can help visualize anomalous data points.</a:t>
            </a:r>
          </a:p>
          <a:p>
            <a:pPr marL="742950" lvl="1" indent="-285750" algn="l">
              <a:buFont typeface="+mj-lt"/>
              <a:buAutoNum type="arabicPeriod"/>
            </a:pPr>
            <a:r>
              <a:rPr lang="en-AU" sz="1400" b="1" i="0" dirty="0">
                <a:solidFill>
                  <a:srgbClr val="374151"/>
                </a:solidFill>
                <a:effectLst/>
                <a:latin typeface="Söhne"/>
              </a:rPr>
              <a:t>Histograms</a:t>
            </a:r>
            <a:r>
              <a:rPr lang="en-AU" sz="1400" b="0" i="0" dirty="0">
                <a:solidFill>
                  <a:srgbClr val="374151"/>
                </a:solidFill>
                <a:effectLst/>
                <a:latin typeface="Söhne"/>
              </a:rPr>
              <a:t>: View the frequency distribution of a continuous variable and spot any bars that stand apart from others.</a:t>
            </a:r>
          </a:p>
          <a:p>
            <a:pPr algn="l">
              <a:buFont typeface="+mj-lt"/>
              <a:buAutoNum type="arabicPeriod"/>
            </a:pPr>
            <a:r>
              <a:rPr lang="en-AU" sz="1400" b="1" i="0" dirty="0">
                <a:solidFill>
                  <a:srgbClr val="374151"/>
                </a:solidFill>
                <a:effectLst/>
                <a:latin typeface="Söhne"/>
              </a:rPr>
              <a:t>Statistical Tests</a:t>
            </a:r>
            <a:r>
              <a:rPr lang="en-AU" sz="1400" b="0" i="0" dirty="0">
                <a:solidFill>
                  <a:srgbClr val="374151"/>
                </a:solidFill>
                <a:effectLst/>
                <a:latin typeface="Söhne"/>
              </a:rPr>
              <a:t>:</a:t>
            </a:r>
          </a:p>
          <a:p>
            <a:pPr marL="742950" lvl="1" indent="-285750" algn="l">
              <a:buFont typeface="+mj-lt"/>
              <a:buAutoNum type="arabicPeriod"/>
            </a:pPr>
            <a:r>
              <a:rPr lang="en-AU" sz="1400" b="1" i="0" dirty="0">
                <a:solidFill>
                  <a:srgbClr val="374151"/>
                </a:solidFill>
                <a:effectLst/>
                <a:latin typeface="Söhne"/>
              </a:rPr>
              <a:t>Z-Score</a:t>
            </a:r>
            <a:r>
              <a:rPr lang="en-AU" sz="1400" b="0" i="0" dirty="0">
                <a:solidFill>
                  <a:srgbClr val="374151"/>
                </a:solidFill>
                <a:effectLst/>
                <a:latin typeface="Söhne"/>
              </a:rPr>
              <a:t>: Represents the number of standard deviations a data point is from the mean. A high absolute value of the Z-score can indicate an outlier.</a:t>
            </a:r>
          </a:p>
          <a:p>
            <a:pPr marL="742950" lvl="1" indent="-285750" algn="l">
              <a:buFont typeface="+mj-lt"/>
              <a:buAutoNum type="arabicPeriod"/>
            </a:pPr>
            <a:r>
              <a:rPr lang="en-AU" sz="1400" b="1" i="0" dirty="0">
                <a:solidFill>
                  <a:srgbClr val="374151"/>
                </a:solidFill>
                <a:effectLst/>
                <a:latin typeface="Söhne"/>
              </a:rPr>
              <a:t>IQR (Interquartile Range)</a:t>
            </a:r>
            <a:r>
              <a:rPr lang="en-AU" sz="1400" b="0" i="0" dirty="0">
                <a:solidFill>
                  <a:srgbClr val="374151"/>
                </a:solidFill>
                <a:effectLst/>
                <a:latin typeface="Söhne"/>
              </a:rPr>
              <a:t>: Anything outside the range (Q1 - 1.5</a:t>
            </a:r>
            <a:r>
              <a:rPr lang="en-AU" sz="1400" b="0" i="1" dirty="0">
                <a:solidFill>
                  <a:srgbClr val="374151"/>
                </a:solidFill>
                <a:effectLst/>
                <a:latin typeface="Söhne"/>
              </a:rPr>
              <a:t>IQR) to (Q3 + 1.5</a:t>
            </a:r>
            <a:r>
              <a:rPr lang="en-AU" sz="1400" b="0" i="0" dirty="0">
                <a:solidFill>
                  <a:srgbClr val="374151"/>
                </a:solidFill>
                <a:effectLst/>
                <a:latin typeface="Söhne"/>
              </a:rPr>
              <a:t>IQR) can be considered an outlier.</a:t>
            </a:r>
          </a:p>
          <a:p>
            <a:pPr algn="l">
              <a:buFont typeface="+mj-lt"/>
              <a:buAutoNum type="arabicPeriod"/>
            </a:pPr>
            <a:r>
              <a:rPr lang="en-AU" sz="1400" b="1" i="0" dirty="0">
                <a:solidFill>
                  <a:srgbClr val="374151"/>
                </a:solidFill>
                <a:effectLst/>
                <a:latin typeface="Söhne"/>
              </a:rPr>
              <a:t>Distance-based Methods</a:t>
            </a:r>
            <a:r>
              <a:rPr lang="en-AU" sz="1400" b="0" i="0" dirty="0">
                <a:solidFill>
                  <a:srgbClr val="374151"/>
                </a:solidFill>
                <a:effectLst/>
                <a:latin typeface="Söhne"/>
              </a:rPr>
              <a:t>:</a:t>
            </a:r>
          </a:p>
          <a:p>
            <a:pPr marL="742950" lvl="1" indent="-285750" algn="l">
              <a:buFont typeface="+mj-lt"/>
              <a:buAutoNum type="arabicPeriod"/>
            </a:pPr>
            <a:r>
              <a:rPr lang="en-AU" sz="1400" b="1" i="0" dirty="0" err="1">
                <a:solidFill>
                  <a:srgbClr val="374151"/>
                </a:solidFill>
                <a:effectLst/>
                <a:latin typeface="Söhne"/>
              </a:rPr>
              <a:t>Mahalanobis</a:t>
            </a:r>
            <a:r>
              <a:rPr lang="en-AU" sz="1400" b="1" i="0" dirty="0">
                <a:solidFill>
                  <a:srgbClr val="374151"/>
                </a:solidFill>
                <a:effectLst/>
                <a:latin typeface="Söhne"/>
              </a:rPr>
              <a:t> Distance</a:t>
            </a:r>
            <a:r>
              <a:rPr lang="en-AU" sz="1400" b="0" i="0" dirty="0">
                <a:solidFill>
                  <a:srgbClr val="374151"/>
                </a:solidFill>
                <a:effectLst/>
                <a:latin typeface="Söhne"/>
              </a:rPr>
              <a:t>: Measures distance from a point to a distribution. Points with a large distance might be outliers.</a:t>
            </a:r>
          </a:p>
          <a:p>
            <a:pPr marL="742950" lvl="1" indent="-285750" algn="l">
              <a:buFont typeface="+mj-lt"/>
              <a:buAutoNum type="arabicPeriod"/>
            </a:pPr>
            <a:r>
              <a:rPr lang="en-AU" sz="1400" b="1" i="0" dirty="0">
                <a:solidFill>
                  <a:srgbClr val="374151"/>
                </a:solidFill>
                <a:effectLst/>
                <a:latin typeface="Söhne"/>
              </a:rPr>
              <a:t>Euclidean Distance</a:t>
            </a:r>
            <a:r>
              <a:rPr lang="en-AU" sz="1400" b="0" i="0" dirty="0">
                <a:solidFill>
                  <a:srgbClr val="374151"/>
                </a:solidFill>
                <a:effectLst/>
                <a:latin typeface="Söhne"/>
              </a:rPr>
              <a:t>: In clustering algorithms like k-means, the distance of points from cluster centroids can help identify outliers.</a:t>
            </a:r>
          </a:p>
          <a:p>
            <a:pPr algn="l">
              <a:buFont typeface="+mj-lt"/>
              <a:buAutoNum type="arabicPeriod"/>
            </a:pPr>
            <a:r>
              <a:rPr lang="en-AU" sz="1400" b="1" i="0" dirty="0">
                <a:solidFill>
                  <a:srgbClr val="374151"/>
                </a:solidFill>
                <a:effectLst/>
                <a:latin typeface="Söhne"/>
              </a:rPr>
              <a:t>Density-based Methods</a:t>
            </a:r>
            <a:r>
              <a:rPr lang="en-AU" sz="1400" b="0" i="0" dirty="0">
                <a:solidFill>
                  <a:srgbClr val="374151"/>
                </a:solidFill>
                <a:effectLst/>
                <a:latin typeface="Söhne"/>
              </a:rPr>
              <a:t>:</a:t>
            </a:r>
          </a:p>
          <a:p>
            <a:pPr marL="742950" lvl="1" indent="-285750" algn="l">
              <a:buFont typeface="+mj-lt"/>
              <a:buAutoNum type="arabicPeriod"/>
            </a:pPr>
            <a:r>
              <a:rPr lang="en-AU" sz="1400" b="1" i="0" dirty="0">
                <a:solidFill>
                  <a:srgbClr val="374151"/>
                </a:solidFill>
                <a:effectLst/>
                <a:latin typeface="Söhne"/>
              </a:rPr>
              <a:t>DBSCAN (Density-Based Spatial Clustering of Applications with Noise)</a:t>
            </a:r>
            <a:r>
              <a:rPr lang="en-AU" sz="1400" b="0" i="0" dirty="0">
                <a:solidFill>
                  <a:srgbClr val="374151"/>
                </a:solidFill>
                <a:effectLst/>
                <a:latin typeface="Söhne"/>
              </a:rPr>
              <a:t>: Clusters data into dense regions. Points that don't belong to any cluster can be treated as outliers.</a:t>
            </a:r>
          </a:p>
        </p:txBody>
      </p:sp>
      <p:sp>
        <p:nvSpPr>
          <p:cNvPr id="5" name="TextBox 4">
            <a:extLst>
              <a:ext uri="{FF2B5EF4-FFF2-40B4-BE49-F238E27FC236}">
                <a16:creationId xmlns:a16="http://schemas.microsoft.com/office/drawing/2014/main" id="{986B5CAC-BF1D-FE91-7A2C-DE8AA163E259}"/>
              </a:ext>
            </a:extLst>
          </p:cNvPr>
          <p:cNvSpPr txBox="1"/>
          <p:nvPr/>
        </p:nvSpPr>
        <p:spPr>
          <a:xfrm>
            <a:off x="6293956" y="1491617"/>
            <a:ext cx="5752982" cy="5047536"/>
          </a:xfrm>
          <a:prstGeom prst="rect">
            <a:avLst/>
          </a:prstGeom>
          <a:noFill/>
        </p:spPr>
        <p:txBody>
          <a:bodyPr wrap="square" rtlCol="0">
            <a:spAutoFit/>
          </a:bodyPr>
          <a:lstStyle/>
          <a:p>
            <a:pPr algn="l"/>
            <a:r>
              <a:rPr lang="en-AU" sz="1400" b="1" i="0" dirty="0">
                <a:solidFill>
                  <a:srgbClr val="374151"/>
                </a:solidFill>
                <a:effectLst/>
                <a:latin typeface="Söhne"/>
              </a:rPr>
              <a:t>5. Model-based Methods</a:t>
            </a:r>
            <a:r>
              <a:rPr lang="en-AU" sz="1400" b="0" i="0" dirty="0">
                <a:solidFill>
                  <a:srgbClr val="374151"/>
                </a:solidFill>
                <a:effectLst/>
                <a:latin typeface="Söhne"/>
              </a:rPr>
              <a:t>:</a:t>
            </a:r>
          </a:p>
          <a:p>
            <a:pPr marL="742950" lvl="1" indent="-285750" algn="l">
              <a:buFont typeface="+mj-lt"/>
              <a:buAutoNum type="arabicPeriod"/>
            </a:pPr>
            <a:r>
              <a:rPr lang="en-AU" sz="1400" b="1" i="0" dirty="0">
                <a:solidFill>
                  <a:srgbClr val="374151"/>
                </a:solidFill>
                <a:effectLst/>
                <a:latin typeface="Söhne"/>
              </a:rPr>
              <a:t>One-Class SVM</a:t>
            </a:r>
            <a:r>
              <a:rPr lang="en-AU" sz="1400" b="0" i="0" dirty="0">
                <a:solidFill>
                  <a:srgbClr val="374151"/>
                </a:solidFill>
                <a:effectLst/>
                <a:latin typeface="Söhne"/>
              </a:rPr>
              <a:t>: Used for anomaly detection. It distinguishes between normal data and outliers.</a:t>
            </a:r>
          </a:p>
          <a:p>
            <a:pPr marL="742950" lvl="1" indent="-285750" algn="l">
              <a:buFont typeface="+mj-lt"/>
              <a:buAutoNum type="arabicPeriod"/>
            </a:pPr>
            <a:r>
              <a:rPr lang="en-AU" sz="1400" b="1" i="0" dirty="0">
                <a:solidFill>
                  <a:srgbClr val="374151"/>
                </a:solidFill>
                <a:effectLst/>
                <a:latin typeface="Söhne"/>
              </a:rPr>
              <a:t>Isolation Forest</a:t>
            </a:r>
            <a:r>
              <a:rPr lang="en-AU" sz="1400" b="0" i="0" dirty="0">
                <a:solidFill>
                  <a:srgbClr val="374151"/>
                </a:solidFill>
                <a:effectLst/>
                <a:latin typeface="Söhne"/>
              </a:rPr>
              <a:t>: Randomly selects a feature and splits data, isolating outliers in the process.</a:t>
            </a:r>
          </a:p>
          <a:p>
            <a:pPr algn="l"/>
            <a:r>
              <a:rPr lang="en-AU" sz="1400" b="1" i="0" dirty="0">
                <a:solidFill>
                  <a:srgbClr val="374151"/>
                </a:solidFill>
                <a:effectLst/>
                <a:latin typeface="Söhne"/>
              </a:rPr>
              <a:t>6. Clustering</a:t>
            </a:r>
            <a:r>
              <a:rPr lang="en-AU" sz="1400" b="0" i="0" dirty="0">
                <a:solidFill>
                  <a:srgbClr val="374151"/>
                </a:solidFill>
                <a:effectLst/>
                <a:latin typeface="Söhne"/>
              </a:rPr>
              <a:t>:</a:t>
            </a:r>
          </a:p>
          <a:p>
            <a:pPr marL="742950" lvl="1" indent="-285750" algn="l">
              <a:buFont typeface="+mj-lt"/>
              <a:buAutoNum type="arabicPeriod"/>
            </a:pPr>
            <a:r>
              <a:rPr lang="en-AU" sz="1400" b="0" i="0" dirty="0">
                <a:solidFill>
                  <a:srgbClr val="374151"/>
                </a:solidFill>
                <a:effectLst/>
                <a:latin typeface="Söhne"/>
              </a:rPr>
              <a:t>Algorithms like k-means can be used to cluster data. Data points that do not belong to any cluster or are far from cluster centroids might be outliers.</a:t>
            </a:r>
          </a:p>
          <a:p>
            <a:pPr algn="l"/>
            <a:r>
              <a:rPr lang="en-AU" sz="1400" b="1" i="0" dirty="0">
                <a:solidFill>
                  <a:srgbClr val="374151"/>
                </a:solidFill>
                <a:effectLst/>
                <a:latin typeface="Söhne"/>
              </a:rPr>
              <a:t>7. Residual Analysis</a:t>
            </a:r>
            <a:r>
              <a:rPr lang="en-AU" sz="1400" b="0" i="0" dirty="0">
                <a:solidFill>
                  <a:srgbClr val="374151"/>
                </a:solidFill>
                <a:effectLst/>
                <a:latin typeface="Söhne"/>
              </a:rPr>
              <a:t>:</a:t>
            </a:r>
          </a:p>
          <a:p>
            <a:pPr marL="742950" lvl="1" indent="-285750" algn="l">
              <a:buFont typeface="+mj-lt"/>
              <a:buAutoNum type="arabicPeriod"/>
            </a:pPr>
            <a:r>
              <a:rPr lang="en-AU" sz="1400" b="0" i="0" dirty="0">
                <a:solidFill>
                  <a:srgbClr val="374151"/>
                </a:solidFill>
                <a:effectLst/>
                <a:latin typeface="Söhne"/>
              </a:rPr>
              <a:t>In regression models, examining residuals (difference between observed and predicted values) can help identify outliers.</a:t>
            </a:r>
          </a:p>
          <a:p>
            <a:pPr algn="l"/>
            <a:r>
              <a:rPr lang="en-AU" sz="1400" b="1" i="0" dirty="0">
                <a:solidFill>
                  <a:srgbClr val="374151"/>
                </a:solidFill>
                <a:effectLst/>
                <a:latin typeface="Söhne"/>
              </a:rPr>
              <a:t>8. Robust Statistical Measures</a:t>
            </a:r>
            <a:r>
              <a:rPr lang="en-AU" sz="1400" b="0" i="0" dirty="0">
                <a:solidFill>
                  <a:srgbClr val="374151"/>
                </a:solidFill>
                <a:effectLst/>
                <a:latin typeface="Söhne"/>
              </a:rPr>
              <a:t>:</a:t>
            </a:r>
          </a:p>
          <a:p>
            <a:pPr marL="742950" lvl="1" indent="-285750" algn="l">
              <a:buFont typeface="+mj-lt"/>
              <a:buAutoNum type="arabicPeriod"/>
            </a:pPr>
            <a:r>
              <a:rPr lang="en-AU" sz="1400" b="0" i="0" dirty="0">
                <a:solidFill>
                  <a:srgbClr val="374151"/>
                </a:solidFill>
                <a:effectLst/>
                <a:latin typeface="Söhne"/>
              </a:rPr>
              <a:t>Use median and MAD (Median Absolute Deviation) instead of mean and standard deviation, as they are less sensitive to extreme values.</a:t>
            </a:r>
          </a:p>
          <a:p>
            <a:pPr algn="l"/>
            <a:r>
              <a:rPr lang="en-AU" sz="1400" b="1" i="0" dirty="0">
                <a:solidFill>
                  <a:srgbClr val="374151"/>
                </a:solidFill>
                <a:effectLst/>
                <a:latin typeface="Söhne"/>
              </a:rPr>
              <a:t>9. Domain Knowledge</a:t>
            </a:r>
            <a:r>
              <a:rPr lang="en-AU" sz="1400" b="0" i="0" dirty="0">
                <a:solidFill>
                  <a:srgbClr val="374151"/>
                </a:solidFill>
                <a:effectLst/>
                <a:latin typeface="Söhne"/>
              </a:rPr>
              <a:t>:</a:t>
            </a:r>
          </a:p>
          <a:p>
            <a:pPr marL="742950" lvl="1" indent="-285750" algn="l">
              <a:buFont typeface="+mj-lt"/>
              <a:buAutoNum type="arabicPeriod"/>
            </a:pPr>
            <a:r>
              <a:rPr lang="en-AU" sz="1400" b="0" i="0" dirty="0">
                <a:solidFill>
                  <a:srgbClr val="374151"/>
                </a:solidFill>
                <a:effectLst/>
                <a:latin typeface="Söhne"/>
              </a:rPr>
              <a:t>Often, domain expertise can provide insight into what constitutes an outlier. For instance, in medical data, readings beyond physiological limits might be considered outliers.</a:t>
            </a:r>
          </a:p>
          <a:p>
            <a:pPr algn="l"/>
            <a:r>
              <a:rPr lang="en-AU" sz="1400" b="1" i="0" dirty="0">
                <a:solidFill>
                  <a:srgbClr val="374151"/>
                </a:solidFill>
                <a:effectLst/>
                <a:latin typeface="Söhne"/>
              </a:rPr>
              <a:t>10. Capping &amp; Flooring</a:t>
            </a:r>
            <a:r>
              <a:rPr lang="en-AU" sz="1400" b="0" i="0" dirty="0">
                <a:solidFill>
                  <a:srgbClr val="374151"/>
                </a:solidFill>
                <a:effectLst/>
                <a:latin typeface="Söhne"/>
              </a:rPr>
              <a:t>:</a:t>
            </a:r>
          </a:p>
          <a:p>
            <a:pPr algn="l">
              <a:buFont typeface="Arial" panose="020B0604020202020204" pitchFamily="34" charset="0"/>
              <a:buChar char="•"/>
            </a:pPr>
            <a:r>
              <a:rPr lang="en-AU" sz="1400" b="0" i="0" dirty="0">
                <a:solidFill>
                  <a:srgbClr val="374151"/>
                </a:solidFill>
                <a:effectLst/>
                <a:latin typeface="Söhne"/>
              </a:rPr>
              <a:t>Instead of removing outliers, they can be capped (upper limit) or floored (lower limit) to a certain value based on domain-specific decisions.</a:t>
            </a:r>
          </a:p>
        </p:txBody>
      </p:sp>
      <p:sp>
        <p:nvSpPr>
          <p:cNvPr id="9" name="TextBox 8">
            <a:extLst>
              <a:ext uri="{FF2B5EF4-FFF2-40B4-BE49-F238E27FC236}">
                <a16:creationId xmlns:a16="http://schemas.microsoft.com/office/drawing/2014/main" id="{FDB5B129-1708-256C-B15C-4FB5A8E6532D}"/>
              </a:ext>
            </a:extLst>
          </p:cNvPr>
          <p:cNvSpPr txBox="1"/>
          <p:nvPr/>
        </p:nvSpPr>
        <p:spPr>
          <a:xfrm>
            <a:off x="541048" y="1089187"/>
            <a:ext cx="10699789" cy="369332"/>
          </a:xfrm>
          <a:prstGeom prst="rect">
            <a:avLst/>
          </a:prstGeom>
          <a:noFill/>
        </p:spPr>
        <p:txBody>
          <a:bodyPr wrap="none" rtlCol="0">
            <a:spAutoFit/>
          </a:bodyPr>
          <a:lstStyle/>
          <a:p>
            <a:r>
              <a:rPr lang="en-AU" sz="1800" b="0" i="0" dirty="0">
                <a:solidFill>
                  <a:srgbClr val="374151"/>
                </a:solidFill>
                <a:effectLst/>
                <a:latin typeface="Söhne"/>
              </a:rPr>
              <a:t>Outliers can unduly influence the results in unpredictable ways. Here are methods to detect and handle outliers:</a:t>
            </a:r>
            <a:endParaRPr lang="en-AU" dirty="0"/>
          </a:p>
        </p:txBody>
      </p:sp>
    </p:spTree>
    <p:extLst>
      <p:ext uri="{BB962C8B-B14F-4D97-AF65-F5344CB8AC3E}">
        <p14:creationId xmlns:p14="http://schemas.microsoft.com/office/powerpoint/2010/main" val="1199670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p:txBody>
          <a:bodyPr/>
          <a:lstStyle/>
          <a:p>
            <a:r>
              <a:rPr lang="en-US" sz="2400" dirty="0"/>
              <a:t>Data Exploration and Cleaning</a:t>
            </a:r>
            <a:br>
              <a:rPr lang="en-US" sz="2400" dirty="0"/>
            </a:b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p:txBody>
          <a:bodyPr/>
          <a:lstStyle/>
          <a:p>
            <a:fld id="{3956DA85-404E-9646-866F-75D030953504}" type="slidenum">
              <a:rPr lang="en-US" smtClean="0"/>
              <a:pPr/>
              <a:t>25</a:t>
            </a:fld>
            <a:endParaRPr lang="en-US"/>
          </a:p>
        </p:txBody>
      </p:sp>
      <p:sp>
        <p:nvSpPr>
          <p:cNvPr id="7" name="TextBox 6">
            <a:extLst>
              <a:ext uri="{FF2B5EF4-FFF2-40B4-BE49-F238E27FC236}">
                <a16:creationId xmlns:a16="http://schemas.microsoft.com/office/drawing/2014/main" id="{243D03D5-7EA1-67F5-C656-35F85B799D62}"/>
              </a:ext>
            </a:extLst>
          </p:cNvPr>
          <p:cNvSpPr txBox="1"/>
          <p:nvPr/>
        </p:nvSpPr>
        <p:spPr>
          <a:xfrm>
            <a:off x="4419600" y="821502"/>
            <a:ext cx="8892095" cy="338554"/>
          </a:xfrm>
          <a:prstGeom prst="rect">
            <a:avLst/>
          </a:prstGeom>
          <a:noFill/>
        </p:spPr>
        <p:txBody>
          <a:bodyPr wrap="square" rtlCol="0">
            <a:spAutoFit/>
          </a:bodyPr>
          <a:lstStyle/>
          <a:p>
            <a:r>
              <a:rPr lang="en-AU" sz="1600" b="1" i="0" dirty="0">
                <a:solidFill>
                  <a:schemeClr val="tx1"/>
                </a:solidFill>
                <a:effectLst/>
                <a:latin typeface="Söhne"/>
              </a:rPr>
              <a:t>Standardising VS Normalisation</a:t>
            </a:r>
          </a:p>
        </p:txBody>
      </p:sp>
      <p:sp>
        <p:nvSpPr>
          <p:cNvPr id="9" name="TextBox 8">
            <a:extLst>
              <a:ext uri="{FF2B5EF4-FFF2-40B4-BE49-F238E27FC236}">
                <a16:creationId xmlns:a16="http://schemas.microsoft.com/office/drawing/2014/main" id="{FDB5B129-1708-256C-B15C-4FB5A8E6532D}"/>
              </a:ext>
            </a:extLst>
          </p:cNvPr>
          <p:cNvSpPr txBox="1"/>
          <p:nvPr/>
        </p:nvSpPr>
        <p:spPr>
          <a:xfrm>
            <a:off x="630358" y="1102178"/>
            <a:ext cx="10812752" cy="584775"/>
          </a:xfrm>
          <a:prstGeom prst="rect">
            <a:avLst/>
          </a:prstGeom>
          <a:noFill/>
        </p:spPr>
        <p:txBody>
          <a:bodyPr wrap="square" rtlCol="0">
            <a:spAutoFit/>
          </a:bodyPr>
          <a:lstStyle/>
          <a:p>
            <a:r>
              <a:rPr lang="en-AU" sz="1600" b="0" i="0" dirty="0">
                <a:solidFill>
                  <a:srgbClr val="374151"/>
                </a:solidFill>
                <a:effectLst/>
                <a:latin typeface="Söhne"/>
              </a:rPr>
              <a:t>Both standardization and normalization are techniques used to scale and transform data, making it more suitable for analysis and various machine learning algorithms. However, they serve different purposes and involve different techniques.</a:t>
            </a:r>
            <a:endParaRPr lang="en-AU" sz="100" dirty="0"/>
          </a:p>
        </p:txBody>
      </p:sp>
      <p:grpSp>
        <p:nvGrpSpPr>
          <p:cNvPr id="15" name="Group 14">
            <a:extLst>
              <a:ext uri="{FF2B5EF4-FFF2-40B4-BE49-F238E27FC236}">
                <a16:creationId xmlns:a16="http://schemas.microsoft.com/office/drawing/2014/main" id="{72E46736-8BB0-7D25-E1B2-ED100C6609A7}"/>
              </a:ext>
            </a:extLst>
          </p:cNvPr>
          <p:cNvGrpSpPr/>
          <p:nvPr/>
        </p:nvGrpSpPr>
        <p:grpSpPr>
          <a:xfrm>
            <a:off x="508000" y="1857265"/>
            <a:ext cx="6028726" cy="2294620"/>
            <a:chOff x="582636" y="1973198"/>
            <a:chExt cx="6028726" cy="2294620"/>
          </a:xfrm>
        </p:grpSpPr>
        <p:pic>
          <p:nvPicPr>
            <p:cNvPr id="10" name="Picture 9" descr="A screenshot of a computer&#10;&#10;Description automatically generated">
              <a:extLst>
                <a:ext uri="{FF2B5EF4-FFF2-40B4-BE49-F238E27FC236}">
                  <a16:creationId xmlns:a16="http://schemas.microsoft.com/office/drawing/2014/main" id="{A2050EB4-4C0D-36D1-9E82-0555FBEE5F5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82636" y="1973198"/>
              <a:ext cx="6028725" cy="1760601"/>
            </a:xfrm>
            <a:prstGeom prst="rect">
              <a:avLst/>
            </a:prstGeom>
          </p:spPr>
        </p:pic>
        <p:pic>
          <p:nvPicPr>
            <p:cNvPr id="14" name="Picture 13">
              <a:extLst>
                <a:ext uri="{FF2B5EF4-FFF2-40B4-BE49-F238E27FC236}">
                  <a16:creationId xmlns:a16="http://schemas.microsoft.com/office/drawing/2014/main" id="{02462893-30AB-F2B4-879B-A3D535CE4CE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82636" y="3733800"/>
              <a:ext cx="6028726" cy="534018"/>
            </a:xfrm>
            <a:prstGeom prst="rect">
              <a:avLst/>
            </a:prstGeom>
          </p:spPr>
        </p:pic>
      </p:grpSp>
      <p:grpSp>
        <p:nvGrpSpPr>
          <p:cNvPr id="18" name="Group 17">
            <a:extLst>
              <a:ext uri="{FF2B5EF4-FFF2-40B4-BE49-F238E27FC236}">
                <a16:creationId xmlns:a16="http://schemas.microsoft.com/office/drawing/2014/main" id="{3492C0F7-DD03-77FC-C480-0867A0EDA622}"/>
              </a:ext>
            </a:extLst>
          </p:cNvPr>
          <p:cNvGrpSpPr/>
          <p:nvPr/>
        </p:nvGrpSpPr>
        <p:grpSpPr>
          <a:xfrm>
            <a:off x="5447620" y="4039133"/>
            <a:ext cx="6287861" cy="2303540"/>
            <a:chOff x="5447620" y="4135624"/>
            <a:chExt cx="6287861" cy="2303540"/>
          </a:xfrm>
        </p:grpSpPr>
        <p:pic>
          <p:nvPicPr>
            <p:cNvPr id="12" name="Picture 11" descr="A white background with black text&#10;&#10;Description automatically generated">
              <a:extLst>
                <a:ext uri="{FF2B5EF4-FFF2-40B4-BE49-F238E27FC236}">
                  <a16:creationId xmlns:a16="http://schemas.microsoft.com/office/drawing/2014/main" id="{5B1320C9-4BD9-E10F-AEE5-CDECCA8C78B2}"/>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447620" y="4135624"/>
              <a:ext cx="6287861" cy="1760601"/>
            </a:xfrm>
            <a:prstGeom prst="rect">
              <a:avLst/>
            </a:prstGeom>
          </p:spPr>
        </p:pic>
        <p:pic>
          <p:nvPicPr>
            <p:cNvPr id="17" name="Picture 16">
              <a:extLst>
                <a:ext uri="{FF2B5EF4-FFF2-40B4-BE49-F238E27FC236}">
                  <a16:creationId xmlns:a16="http://schemas.microsoft.com/office/drawing/2014/main" id="{AFDC0308-1F75-1AAA-DEA9-94722C9A9F38}"/>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453969" y="5896225"/>
              <a:ext cx="6281511" cy="542939"/>
            </a:xfrm>
            <a:prstGeom prst="rect">
              <a:avLst/>
            </a:prstGeom>
          </p:spPr>
        </p:pic>
      </p:grpSp>
    </p:spTree>
    <p:extLst>
      <p:ext uri="{BB962C8B-B14F-4D97-AF65-F5344CB8AC3E}">
        <p14:creationId xmlns:p14="http://schemas.microsoft.com/office/powerpoint/2010/main" val="3079187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833E-812D-62D1-E74D-E2DE6C5E6AF7}"/>
              </a:ext>
            </a:extLst>
          </p:cNvPr>
          <p:cNvSpPr>
            <a:spLocks noGrp="1"/>
          </p:cNvSpPr>
          <p:nvPr>
            <p:ph type="title"/>
          </p:nvPr>
        </p:nvSpPr>
        <p:spPr/>
        <p:txBody>
          <a:bodyPr/>
          <a:lstStyle/>
          <a:p>
            <a:r>
              <a:rPr lang="en-US" sz="2400" dirty="0"/>
              <a:t>Data Exploration and Cleaning</a:t>
            </a:r>
            <a:br>
              <a:rPr lang="en-US" sz="2400" dirty="0"/>
            </a:br>
            <a:endParaRPr lang="en-AU" dirty="0"/>
          </a:p>
        </p:txBody>
      </p:sp>
      <p:sp>
        <p:nvSpPr>
          <p:cNvPr id="3" name="Footer Placeholder 2">
            <a:extLst>
              <a:ext uri="{FF2B5EF4-FFF2-40B4-BE49-F238E27FC236}">
                <a16:creationId xmlns:a16="http://schemas.microsoft.com/office/drawing/2014/main" id="{FF6235D8-CE49-837B-BCF8-FF74ECB3005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043776DB-0BC4-4325-ECCD-0CA91E889DFF}"/>
              </a:ext>
            </a:extLst>
          </p:cNvPr>
          <p:cNvSpPr>
            <a:spLocks noGrp="1"/>
          </p:cNvSpPr>
          <p:nvPr>
            <p:ph type="sldNum" sz="quarter" idx="12"/>
          </p:nvPr>
        </p:nvSpPr>
        <p:spPr/>
        <p:txBody>
          <a:bodyPr/>
          <a:lstStyle/>
          <a:p>
            <a:fld id="{3956DA85-404E-9646-866F-75D030953504}" type="slidenum">
              <a:rPr lang="en-US" smtClean="0"/>
              <a:pPr/>
              <a:t>26</a:t>
            </a:fld>
            <a:endParaRPr lang="en-US"/>
          </a:p>
        </p:txBody>
      </p:sp>
      <p:sp>
        <p:nvSpPr>
          <p:cNvPr id="7" name="TextBox 6">
            <a:extLst>
              <a:ext uri="{FF2B5EF4-FFF2-40B4-BE49-F238E27FC236}">
                <a16:creationId xmlns:a16="http://schemas.microsoft.com/office/drawing/2014/main" id="{243D03D5-7EA1-67F5-C656-35F85B799D62}"/>
              </a:ext>
            </a:extLst>
          </p:cNvPr>
          <p:cNvSpPr txBox="1"/>
          <p:nvPr/>
        </p:nvSpPr>
        <p:spPr>
          <a:xfrm>
            <a:off x="4724400" y="817977"/>
            <a:ext cx="8892095" cy="338554"/>
          </a:xfrm>
          <a:prstGeom prst="rect">
            <a:avLst/>
          </a:prstGeom>
          <a:noFill/>
        </p:spPr>
        <p:txBody>
          <a:bodyPr wrap="square" rtlCol="0">
            <a:spAutoFit/>
          </a:bodyPr>
          <a:lstStyle/>
          <a:p>
            <a:r>
              <a:rPr lang="en-AU" sz="1600" b="1" i="0" dirty="0">
                <a:solidFill>
                  <a:schemeClr val="tx1"/>
                </a:solidFill>
                <a:effectLst/>
                <a:latin typeface="Söhne"/>
              </a:rPr>
              <a:t>Dealing with duplicated data</a:t>
            </a:r>
          </a:p>
        </p:txBody>
      </p:sp>
      <p:sp>
        <p:nvSpPr>
          <p:cNvPr id="8" name="TextBox 7">
            <a:extLst>
              <a:ext uri="{FF2B5EF4-FFF2-40B4-BE49-F238E27FC236}">
                <a16:creationId xmlns:a16="http://schemas.microsoft.com/office/drawing/2014/main" id="{8F3A14B3-2AB2-86E6-5D4B-42ECD77F6689}"/>
              </a:ext>
            </a:extLst>
          </p:cNvPr>
          <p:cNvSpPr txBox="1"/>
          <p:nvPr/>
        </p:nvSpPr>
        <p:spPr>
          <a:xfrm>
            <a:off x="343018" y="1677865"/>
            <a:ext cx="5752982" cy="4524315"/>
          </a:xfrm>
          <a:prstGeom prst="rect">
            <a:avLst/>
          </a:prstGeom>
          <a:noFill/>
        </p:spPr>
        <p:txBody>
          <a:bodyPr wrap="square" rtlCol="0">
            <a:spAutoFit/>
          </a:bodyPr>
          <a:lstStyle/>
          <a:p>
            <a:pPr algn="l">
              <a:buFont typeface="+mj-lt"/>
              <a:buAutoNum type="arabicPeriod"/>
            </a:pPr>
            <a:r>
              <a:rPr lang="en-AU" sz="1600" b="1" i="0" dirty="0">
                <a:solidFill>
                  <a:srgbClr val="374151"/>
                </a:solidFill>
                <a:effectLst/>
                <a:latin typeface="Söhne"/>
              </a:rPr>
              <a:t>Row-wise Duplicate Check</a:t>
            </a:r>
            <a:r>
              <a:rPr lang="en-AU" sz="1600" b="0" i="0" dirty="0">
                <a:solidFill>
                  <a:srgbClr val="374151"/>
                </a:solidFill>
                <a:effectLst/>
                <a:latin typeface="Söhne"/>
              </a:rPr>
              <a:t>:</a:t>
            </a:r>
          </a:p>
          <a:p>
            <a:pPr marL="742950" lvl="1" indent="-285750" algn="l">
              <a:buFont typeface="+mj-lt"/>
              <a:buAutoNum type="arabicPeriod"/>
            </a:pPr>
            <a:r>
              <a:rPr lang="en-AU" sz="1600" b="0" i="0" dirty="0">
                <a:solidFill>
                  <a:srgbClr val="374151"/>
                </a:solidFill>
                <a:effectLst/>
                <a:latin typeface="Söhne"/>
              </a:rPr>
              <a:t>Look for and remove rows that have the exact same values across all columns.</a:t>
            </a:r>
          </a:p>
          <a:p>
            <a:pPr algn="l">
              <a:buFont typeface="+mj-lt"/>
              <a:buAutoNum type="arabicPeriod"/>
            </a:pPr>
            <a:r>
              <a:rPr lang="en-AU" sz="1600" b="1" i="0" dirty="0">
                <a:solidFill>
                  <a:srgbClr val="374151"/>
                </a:solidFill>
                <a:effectLst/>
                <a:latin typeface="Söhne"/>
              </a:rPr>
              <a:t>Subset Duplicate Check</a:t>
            </a:r>
            <a:r>
              <a:rPr lang="en-AU" sz="1600" b="0" i="0" dirty="0">
                <a:solidFill>
                  <a:srgbClr val="374151"/>
                </a:solidFill>
                <a:effectLst/>
                <a:latin typeface="Söhne"/>
              </a:rPr>
              <a:t>:</a:t>
            </a:r>
          </a:p>
          <a:p>
            <a:pPr marL="742950" lvl="1" indent="-285750" algn="l">
              <a:buFont typeface="+mj-lt"/>
              <a:buAutoNum type="arabicPeriod"/>
            </a:pPr>
            <a:r>
              <a:rPr lang="en-AU" sz="1600" b="0" i="0" dirty="0">
                <a:solidFill>
                  <a:srgbClr val="374151"/>
                </a:solidFill>
                <a:effectLst/>
                <a:latin typeface="Söhne"/>
              </a:rPr>
              <a:t>Sometimes only a subset of columns needs to be unique. Check for duplicates based on this subset.</a:t>
            </a:r>
          </a:p>
          <a:p>
            <a:pPr algn="l">
              <a:buFont typeface="+mj-lt"/>
              <a:buAutoNum type="arabicPeriod"/>
            </a:pPr>
            <a:r>
              <a:rPr lang="en-AU" sz="1600" b="1" i="0" dirty="0">
                <a:solidFill>
                  <a:srgbClr val="374151"/>
                </a:solidFill>
                <a:effectLst/>
                <a:latin typeface="Söhne"/>
              </a:rPr>
              <a:t>Use of Unique Identifiers</a:t>
            </a:r>
            <a:r>
              <a:rPr lang="en-AU" sz="1600" b="0" i="0" dirty="0">
                <a:solidFill>
                  <a:srgbClr val="374151"/>
                </a:solidFill>
                <a:effectLst/>
                <a:latin typeface="Söhne"/>
              </a:rPr>
              <a:t>:</a:t>
            </a:r>
          </a:p>
          <a:p>
            <a:pPr marL="742950" lvl="1" indent="-285750" algn="l">
              <a:buFont typeface="+mj-lt"/>
              <a:buAutoNum type="arabicPeriod"/>
            </a:pPr>
            <a:r>
              <a:rPr lang="en-AU" sz="1600" b="0" i="0" dirty="0">
                <a:solidFill>
                  <a:srgbClr val="374151"/>
                </a:solidFill>
                <a:effectLst/>
                <a:latin typeface="Söhne"/>
              </a:rPr>
              <a:t>If your data has a unique identifier (e.g., user ID, transaction ID), use it to quickly detect and eliminate duplicates.</a:t>
            </a:r>
          </a:p>
          <a:p>
            <a:pPr algn="l">
              <a:buFont typeface="+mj-lt"/>
              <a:buAutoNum type="arabicPeriod"/>
            </a:pPr>
            <a:r>
              <a:rPr lang="en-AU" sz="1600" b="1" i="0" dirty="0">
                <a:solidFill>
                  <a:srgbClr val="374151"/>
                </a:solidFill>
                <a:effectLst/>
                <a:latin typeface="Söhne"/>
              </a:rPr>
              <a:t>Timestamp Analysis</a:t>
            </a:r>
            <a:r>
              <a:rPr lang="en-AU" sz="1600" b="0" i="0" dirty="0">
                <a:solidFill>
                  <a:srgbClr val="374151"/>
                </a:solidFill>
                <a:effectLst/>
                <a:latin typeface="Söhne"/>
              </a:rPr>
              <a:t>:</a:t>
            </a:r>
          </a:p>
          <a:p>
            <a:pPr marL="742950" lvl="1" indent="-285750" algn="l">
              <a:buFont typeface="+mj-lt"/>
              <a:buAutoNum type="arabicPeriod"/>
            </a:pPr>
            <a:r>
              <a:rPr lang="en-AU" sz="1600" b="0" i="0" dirty="0">
                <a:solidFill>
                  <a:srgbClr val="374151"/>
                </a:solidFill>
                <a:effectLst/>
                <a:latin typeface="Söhne"/>
              </a:rPr>
              <a:t>If there are timestamps associated with the data, they can help distinguish between legitimate repeated entries and actual duplicates.</a:t>
            </a:r>
          </a:p>
          <a:p>
            <a:pPr algn="l">
              <a:buFont typeface="+mj-lt"/>
              <a:buAutoNum type="arabicPeriod"/>
            </a:pPr>
            <a:r>
              <a:rPr lang="en-AU" sz="1600" b="1" i="0" dirty="0">
                <a:solidFill>
                  <a:srgbClr val="374151"/>
                </a:solidFill>
                <a:effectLst/>
                <a:latin typeface="Söhne"/>
              </a:rPr>
              <a:t>Fuzzy Duplicate Detection</a:t>
            </a:r>
            <a:r>
              <a:rPr lang="en-AU" sz="1600" b="0" i="0" dirty="0">
                <a:solidFill>
                  <a:srgbClr val="374151"/>
                </a:solidFill>
                <a:effectLst/>
                <a:latin typeface="Söhne"/>
              </a:rPr>
              <a:t>:</a:t>
            </a:r>
          </a:p>
          <a:p>
            <a:pPr marL="742950" lvl="1" indent="-285750" algn="l">
              <a:buFont typeface="+mj-lt"/>
              <a:buAutoNum type="arabicPeriod"/>
            </a:pPr>
            <a:r>
              <a:rPr lang="en-AU" sz="1600" b="0" i="0" dirty="0">
                <a:solidFill>
                  <a:srgbClr val="374151"/>
                </a:solidFill>
                <a:effectLst/>
                <a:latin typeface="Söhne"/>
              </a:rPr>
              <a:t>For cases where entries might be slightly different due to typos or formatting differences, use fuzzy string matching algorithms (like </a:t>
            </a:r>
            <a:r>
              <a:rPr lang="en-AU" sz="1600" b="0" i="0" dirty="0" err="1">
                <a:solidFill>
                  <a:srgbClr val="374151"/>
                </a:solidFill>
                <a:effectLst/>
                <a:latin typeface="Söhne"/>
              </a:rPr>
              <a:t>Levenshtein</a:t>
            </a:r>
            <a:r>
              <a:rPr lang="en-AU" sz="1600" b="0" i="0" dirty="0">
                <a:solidFill>
                  <a:srgbClr val="374151"/>
                </a:solidFill>
                <a:effectLst/>
                <a:latin typeface="Söhne"/>
              </a:rPr>
              <a:t> distance) to detect duplicates.</a:t>
            </a:r>
          </a:p>
        </p:txBody>
      </p:sp>
      <p:sp>
        <p:nvSpPr>
          <p:cNvPr id="5" name="TextBox 4">
            <a:extLst>
              <a:ext uri="{FF2B5EF4-FFF2-40B4-BE49-F238E27FC236}">
                <a16:creationId xmlns:a16="http://schemas.microsoft.com/office/drawing/2014/main" id="{986B5CAC-BF1D-FE91-7A2C-DE8AA163E259}"/>
              </a:ext>
            </a:extLst>
          </p:cNvPr>
          <p:cNvSpPr txBox="1"/>
          <p:nvPr/>
        </p:nvSpPr>
        <p:spPr>
          <a:xfrm>
            <a:off x="6293956" y="1651439"/>
            <a:ext cx="5752982" cy="5509200"/>
          </a:xfrm>
          <a:prstGeom prst="rect">
            <a:avLst/>
          </a:prstGeom>
          <a:noFill/>
        </p:spPr>
        <p:txBody>
          <a:bodyPr wrap="square" rtlCol="0">
            <a:spAutoFit/>
          </a:bodyPr>
          <a:lstStyle/>
          <a:p>
            <a:pPr algn="l"/>
            <a:r>
              <a:rPr lang="en-AU" sz="1600" b="1" i="0" dirty="0">
                <a:solidFill>
                  <a:srgbClr val="374151"/>
                </a:solidFill>
                <a:effectLst/>
                <a:latin typeface="Söhne"/>
              </a:rPr>
              <a:t>6. Data Deduplication Software</a:t>
            </a:r>
            <a:r>
              <a:rPr lang="en-AU" sz="1600" b="0" i="0" dirty="0">
                <a:solidFill>
                  <a:srgbClr val="374151"/>
                </a:solidFill>
                <a:effectLst/>
                <a:latin typeface="Söhne"/>
              </a:rPr>
              <a:t>:</a:t>
            </a:r>
          </a:p>
          <a:p>
            <a:pPr marL="742950" lvl="1" indent="-285750" algn="l">
              <a:buFont typeface="+mj-lt"/>
              <a:buAutoNum type="arabicPeriod"/>
            </a:pPr>
            <a:r>
              <a:rPr lang="en-AU" sz="1600" b="0" i="0" dirty="0">
                <a:solidFill>
                  <a:srgbClr val="374151"/>
                </a:solidFill>
                <a:effectLst/>
                <a:latin typeface="Söhne"/>
              </a:rPr>
              <a:t>There are specialized software and tools that focus on deduplicating data, especially useful for large datasets or complex deduplication scenarios.</a:t>
            </a:r>
          </a:p>
          <a:p>
            <a:pPr algn="l"/>
            <a:r>
              <a:rPr lang="en-AU" sz="1600" b="1" i="0" dirty="0">
                <a:solidFill>
                  <a:srgbClr val="374151"/>
                </a:solidFill>
                <a:effectLst/>
                <a:latin typeface="Söhne"/>
              </a:rPr>
              <a:t>7. Consistency Checks</a:t>
            </a:r>
            <a:r>
              <a:rPr lang="en-AU" sz="1600" b="0" i="0" dirty="0">
                <a:solidFill>
                  <a:srgbClr val="374151"/>
                </a:solidFill>
                <a:effectLst/>
                <a:latin typeface="Söhne"/>
              </a:rPr>
              <a:t>:</a:t>
            </a:r>
          </a:p>
          <a:p>
            <a:pPr marL="742950" lvl="1" indent="-285750" algn="l">
              <a:buFont typeface="+mj-lt"/>
              <a:buAutoNum type="arabicPeriod"/>
            </a:pPr>
            <a:r>
              <a:rPr lang="en-AU" sz="1600" b="0" i="0" dirty="0">
                <a:solidFill>
                  <a:srgbClr val="374151"/>
                </a:solidFill>
                <a:effectLst/>
                <a:latin typeface="Söhne"/>
              </a:rPr>
              <a:t>Cross-reference related columns to spot inconsistencies. For example, if two rows have the same email but different names, they could be duplicates or indicate data entry errors.</a:t>
            </a:r>
          </a:p>
          <a:p>
            <a:pPr algn="l"/>
            <a:r>
              <a:rPr lang="en-AU" sz="1600" b="1" i="0" dirty="0">
                <a:solidFill>
                  <a:srgbClr val="374151"/>
                </a:solidFill>
                <a:effectLst/>
                <a:latin typeface="Söhne"/>
              </a:rPr>
              <a:t>8. Hash Functions</a:t>
            </a:r>
            <a:r>
              <a:rPr lang="en-AU" sz="1600" b="0" i="0" dirty="0">
                <a:solidFill>
                  <a:srgbClr val="374151"/>
                </a:solidFill>
                <a:effectLst/>
                <a:latin typeface="Söhne"/>
              </a:rPr>
              <a:t>:</a:t>
            </a:r>
          </a:p>
          <a:p>
            <a:pPr marL="742950" lvl="1" indent="-285750" algn="l">
              <a:buFont typeface="+mj-lt"/>
              <a:buAutoNum type="arabicPeriod"/>
            </a:pPr>
            <a:r>
              <a:rPr lang="en-AU" sz="1600" b="0" i="0" dirty="0">
                <a:solidFill>
                  <a:srgbClr val="374151"/>
                </a:solidFill>
                <a:effectLst/>
                <a:latin typeface="Söhne"/>
              </a:rPr>
              <a:t>Convert rows or subsets of data into a hash code. Identical data will have the same hash, making duplicates easier to spot, especially in large datasets.</a:t>
            </a:r>
          </a:p>
          <a:p>
            <a:pPr algn="l"/>
            <a:r>
              <a:rPr lang="en-AU" sz="1600" b="1" i="0" dirty="0">
                <a:solidFill>
                  <a:srgbClr val="374151"/>
                </a:solidFill>
                <a:effectLst/>
                <a:latin typeface="Söhne"/>
              </a:rPr>
              <a:t>9. Sorting Data</a:t>
            </a:r>
            <a:r>
              <a:rPr lang="en-AU" sz="1600" b="0" i="0" dirty="0">
                <a:solidFill>
                  <a:srgbClr val="374151"/>
                </a:solidFill>
                <a:effectLst/>
                <a:latin typeface="Söhne"/>
              </a:rPr>
              <a:t>:</a:t>
            </a:r>
          </a:p>
          <a:p>
            <a:pPr marL="742950" lvl="1" indent="-285750" algn="l">
              <a:buFont typeface="+mj-lt"/>
              <a:buAutoNum type="arabicPeriod"/>
            </a:pPr>
            <a:r>
              <a:rPr lang="en-AU" sz="1600" b="0" i="0" dirty="0">
                <a:solidFill>
                  <a:srgbClr val="374151"/>
                </a:solidFill>
                <a:effectLst/>
                <a:latin typeface="Söhne"/>
              </a:rPr>
              <a:t>Sorting the data by different columns can make duplicates more apparent, especially in visual inspections.</a:t>
            </a:r>
          </a:p>
          <a:p>
            <a:pPr algn="l"/>
            <a:r>
              <a:rPr lang="en-AU" sz="1600" b="1" i="0" dirty="0">
                <a:solidFill>
                  <a:srgbClr val="374151"/>
                </a:solidFill>
                <a:effectLst/>
                <a:latin typeface="Söhne"/>
              </a:rPr>
              <a:t>10 Visual Inspection</a:t>
            </a:r>
            <a:r>
              <a:rPr lang="en-AU" sz="1600" b="0" i="0" dirty="0">
                <a:solidFill>
                  <a:srgbClr val="374151"/>
                </a:solidFill>
                <a:effectLst/>
                <a:latin typeface="Söhne"/>
              </a:rPr>
              <a:t>:</a:t>
            </a:r>
          </a:p>
          <a:p>
            <a:pPr algn="l"/>
            <a:r>
              <a:rPr lang="en-AU" sz="1600" b="0" i="0" dirty="0">
                <a:solidFill>
                  <a:srgbClr val="374151"/>
                </a:solidFill>
                <a:effectLst/>
                <a:latin typeface="Söhne"/>
              </a:rPr>
              <a:t>For smaller datasets, a straightforward visual inspection can be effective. However, this method doesn't scale well for large datasets.</a:t>
            </a:r>
          </a:p>
          <a:p>
            <a:pPr algn="l"/>
            <a:br>
              <a:rPr lang="en-AU" sz="1600" b="0" i="0" dirty="0">
                <a:solidFill>
                  <a:srgbClr val="374151"/>
                </a:solidFill>
                <a:effectLst/>
                <a:latin typeface="Söhne"/>
              </a:rPr>
            </a:br>
            <a:endParaRPr lang="en-AU" sz="1600" b="0" i="0" dirty="0">
              <a:solidFill>
                <a:srgbClr val="374151"/>
              </a:solidFill>
              <a:effectLst/>
              <a:latin typeface="Söhne"/>
            </a:endParaRPr>
          </a:p>
        </p:txBody>
      </p:sp>
      <p:sp>
        <p:nvSpPr>
          <p:cNvPr id="9" name="TextBox 8">
            <a:extLst>
              <a:ext uri="{FF2B5EF4-FFF2-40B4-BE49-F238E27FC236}">
                <a16:creationId xmlns:a16="http://schemas.microsoft.com/office/drawing/2014/main" id="{FDB5B129-1708-256C-B15C-4FB5A8E6532D}"/>
              </a:ext>
            </a:extLst>
          </p:cNvPr>
          <p:cNvSpPr txBox="1"/>
          <p:nvPr/>
        </p:nvSpPr>
        <p:spPr>
          <a:xfrm>
            <a:off x="630358" y="1102178"/>
            <a:ext cx="10812752" cy="584775"/>
          </a:xfrm>
          <a:prstGeom prst="rect">
            <a:avLst/>
          </a:prstGeom>
          <a:noFill/>
        </p:spPr>
        <p:txBody>
          <a:bodyPr wrap="square" rtlCol="0">
            <a:spAutoFit/>
          </a:bodyPr>
          <a:lstStyle/>
          <a:p>
            <a:r>
              <a:rPr lang="en-AU" sz="1600" b="0" i="0" dirty="0">
                <a:solidFill>
                  <a:srgbClr val="374151"/>
                </a:solidFill>
                <a:effectLst/>
                <a:latin typeface="Söhne"/>
              </a:rPr>
              <a:t>Duplicate data can introduce bias, skew results, and lead to incorrect conclusions. Here are methods to identify and handle duplications during data cleaning:</a:t>
            </a:r>
            <a:endParaRPr lang="en-AU" sz="300" dirty="0"/>
          </a:p>
        </p:txBody>
      </p:sp>
    </p:spTree>
    <p:extLst>
      <p:ext uri="{BB962C8B-B14F-4D97-AF65-F5344CB8AC3E}">
        <p14:creationId xmlns:p14="http://schemas.microsoft.com/office/powerpoint/2010/main" val="3260196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AU" dirty="0"/>
              <a:t>Break</a:t>
            </a:r>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27</a:t>
            </a:fld>
            <a:endParaRPr lang="en-US"/>
          </a:p>
        </p:txBody>
      </p:sp>
      <p:pic>
        <p:nvPicPr>
          <p:cNvPr id="8" name="Picture 7" descr="A logo with orange and grey text&#10;&#10;Description automatically generated">
            <a:extLst>
              <a:ext uri="{FF2B5EF4-FFF2-40B4-BE49-F238E27FC236}">
                <a16:creationId xmlns:a16="http://schemas.microsoft.com/office/drawing/2014/main" id="{224C2F61-35C9-A22F-7AB5-CA19B5F4A1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sp>
        <p:nvSpPr>
          <p:cNvPr id="10" name="TextBox 9">
            <a:extLst>
              <a:ext uri="{FF2B5EF4-FFF2-40B4-BE49-F238E27FC236}">
                <a16:creationId xmlns:a16="http://schemas.microsoft.com/office/drawing/2014/main" id="{0B2E49A5-599B-42CC-1E5A-CB098D24DAC4}"/>
              </a:ext>
            </a:extLst>
          </p:cNvPr>
          <p:cNvSpPr txBox="1"/>
          <p:nvPr/>
        </p:nvSpPr>
        <p:spPr>
          <a:xfrm>
            <a:off x="2757919" y="2362200"/>
            <a:ext cx="2685351" cy="523220"/>
          </a:xfrm>
          <a:prstGeom prst="rect">
            <a:avLst/>
          </a:prstGeom>
          <a:noFill/>
        </p:spPr>
        <p:txBody>
          <a:bodyPr wrap="none" rtlCol="0">
            <a:spAutoFit/>
          </a:bodyPr>
          <a:lstStyle/>
          <a:p>
            <a:r>
              <a:rPr lang="en-AU" sz="2800" dirty="0">
                <a:solidFill>
                  <a:schemeClr val="tx1"/>
                </a:solidFill>
              </a:rPr>
              <a:t>break (10 mins)</a:t>
            </a:r>
          </a:p>
        </p:txBody>
      </p:sp>
      <p:sp>
        <p:nvSpPr>
          <p:cNvPr id="11" name="TextBox 10">
            <a:extLst>
              <a:ext uri="{FF2B5EF4-FFF2-40B4-BE49-F238E27FC236}">
                <a16:creationId xmlns:a16="http://schemas.microsoft.com/office/drawing/2014/main" id="{07DC06B7-8F52-0F2E-244F-41617722AEEA}"/>
              </a:ext>
            </a:extLst>
          </p:cNvPr>
          <p:cNvSpPr txBox="1"/>
          <p:nvPr/>
        </p:nvSpPr>
        <p:spPr>
          <a:xfrm>
            <a:off x="897882" y="3217784"/>
            <a:ext cx="10193048" cy="830997"/>
          </a:xfrm>
          <a:prstGeom prst="rect">
            <a:avLst/>
          </a:prstGeom>
          <a:noFill/>
        </p:spPr>
        <p:txBody>
          <a:bodyPr wrap="none" rtlCol="0">
            <a:spAutoFit/>
          </a:bodyPr>
          <a:lstStyle/>
          <a:p>
            <a:pPr algn="ctr"/>
            <a:r>
              <a:rPr lang="en-AU" sz="2400" dirty="0">
                <a:solidFill>
                  <a:schemeClr val="tx1"/>
                </a:solidFill>
              </a:rPr>
              <a:t>Set Up your Jupyter </a:t>
            </a:r>
            <a:br>
              <a:rPr lang="en-AU" sz="2400" dirty="0">
                <a:solidFill>
                  <a:schemeClr val="tx1"/>
                </a:solidFill>
              </a:rPr>
            </a:br>
            <a:r>
              <a:rPr lang="en-AU" sz="2400" dirty="0">
                <a:solidFill>
                  <a:schemeClr val="tx1"/>
                </a:solidFill>
              </a:rPr>
              <a:t>We will do some coding to explore a </a:t>
            </a:r>
            <a:r>
              <a:rPr lang="en-AU" sz="2400" dirty="0" err="1">
                <a:solidFill>
                  <a:schemeClr val="tx1"/>
                </a:solidFill>
              </a:rPr>
              <a:t>DataFrame</a:t>
            </a:r>
            <a:r>
              <a:rPr lang="en-AU" sz="2400" dirty="0">
                <a:solidFill>
                  <a:schemeClr val="tx1"/>
                </a:solidFill>
              </a:rPr>
              <a:t> with </a:t>
            </a:r>
            <a:r>
              <a:rPr lang="en-AU" sz="2400" dirty="0" err="1">
                <a:solidFill>
                  <a:schemeClr val="tx1"/>
                </a:solidFill>
              </a:rPr>
              <a:t>PySpark</a:t>
            </a:r>
            <a:r>
              <a:rPr lang="en-AU" sz="2400" dirty="0">
                <a:solidFill>
                  <a:schemeClr val="tx1"/>
                </a:solidFill>
              </a:rPr>
              <a:t> and Panda</a:t>
            </a:r>
          </a:p>
        </p:txBody>
      </p:sp>
    </p:spTree>
    <p:extLst>
      <p:ext uri="{BB962C8B-B14F-4D97-AF65-F5344CB8AC3E}">
        <p14:creationId xmlns:p14="http://schemas.microsoft.com/office/powerpoint/2010/main" val="1857971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524000" y="203201"/>
            <a:ext cx="9144000" cy="6448425"/>
          </a:xfrm>
          <a:prstGeom prst="rect">
            <a:avLst/>
          </a:prstGeom>
        </p:spPr>
      </p:pic>
      <p:sp>
        <p:nvSpPr>
          <p:cNvPr id="62468" name="Footer Placeholder 4"/>
          <p:cNvSpPr>
            <a:spLocks noGrp="1"/>
          </p:cNvSpPr>
          <p:nvPr>
            <p:ph type="ftr" sz="quarter" idx="11"/>
          </p:nvPr>
        </p:nvSpPr>
        <p:spPr>
          <a:xfrm>
            <a:off x="3481918" y="6575425"/>
            <a:ext cx="5109633" cy="215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000">
                <a:solidFill>
                  <a:schemeClr val="bg1"/>
                </a:solidFill>
                <a:latin typeface="Arial" charset="0"/>
                <a:ea typeface="ＭＳ Ｐゴシック" charset="0"/>
                <a:cs typeface="Arial" charset="0"/>
              </a:defRPr>
            </a:lvl1pPr>
            <a:lvl2pPr marL="742950" indent="-285750" eaLnBrk="0" hangingPunct="0">
              <a:defRPr sz="1000">
                <a:solidFill>
                  <a:schemeClr val="bg1"/>
                </a:solidFill>
                <a:latin typeface="Arial" charset="0"/>
                <a:ea typeface="Arial" charset="0"/>
                <a:cs typeface="Arial" charset="0"/>
              </a:defRPr>
            </a:lvl2pPr>
            <a:lvl3pPr marL="1143000" indent="-228600" eaLnBrk="0" hangingPunct="0">
              <a:defRPr sz="1000">
                <a:solidFill>
                  <a:schemeClr val="bg1"/>
                </a:solidFill>
                <a:latin typeface="Arial" charset="0"/>
                <a:ea typeface="Arial" charset="0"/>
                <a:cs typeface="Arial" charset="0"/>
              </a:defRPr>
            </a:lvl3pPr>
            <a:lvl4pPr marL="1600200" indent="-228600" eaLnBrk="0" hangingPunct="0">
              <a:defRPr sz="1000">
                <a:solidFill>
                  <a:schemeClr val="bg1"/>
                </a:solidFill>
                <a:latin typeface="Arial" charset="0"/>
                <a:ea typeface="Arial" charset="0"/>
                <a:cs typeface="Arial" charset="0"/>
              </a:defRPr>
            </a:lvl4pPr>
            <a:lvl5pPr marL="2057400" indent="-228600" eaLnBrk="0" hangingPunct="0">
              <a:defRPr sz="1000">
                <a:solidFill>
                  <a:schemeClr val="bg1"/>
                </a:solidFill>
                <a:latin typeface="Arial" charset="0"/>
                <a:ea typeface="Arial" charset="0"/>
                <a:cs typeface="Arial" charset="0"/>
              </a:defRPr>
            </a:lvl5pPr>
            <a:lvl6pPr marL="2514600" indent="-228600" eaLnBrk="0" fontAlgn="b" hangingPunct="0">
              <a:spcBef>
                <a:spcPct val="0"/>
              </a:spcBef>
              <a:spcAft>
                <a:spcPct val="0"/>
              </a:spcAft>
              <a:defRPr sz="1000">
                <a:solidFill>
                  <a:schemeClr val="bg1"/>
                </a:solidFill>
                <a:latin typeface="Arial" charset="0"/>
                <a:ea typeface="Arial" charset="0"/>
                <a:cs typeface="Arial" charset="0"/>
              </a:defRPr>
            </a:lvl6pPr>
            <a:lvl7pPr marL="2971800" indent="-228600" eaLnBrk="0" fontAlgn="b" hangingPunct="0">
              <a:spcBef>
                <a:spcPct val="0"/>
              </a:spcBef>
              <a:spcAft>
                <a:spcPct val="0"/>
              </a:spcAft>
              <a:defRPr sz="1000">
                <a:solidFill>
                  <a:schemeClr val="bg1"/>
                </a:solidFill>
                <a:latin typeface="Arial" charset="0"/>
                <a:ea typeface="Arial" charset="0"/>
                <a:cs typeface="Arial" charset="0"/>
              </a:defRPr>
            </a:lvl7pPr>
            <a:lvl8pPr marL="3429000" indent="-228600" eaLnBrk="0" fontAlgn="b" hangingPunct="0">
              <a:spcBef>
                <a:spcPct val="0"/>
              </a:spcBef>
              <a:spcAft>
                <a:spcPct val="0"/>
              </a:spcAft>
              <a:defRPr sz="1000">
                <a:solidFill>
                  <a:schemeClr val="bg1"/>
                </a:solidFill>
                <a:latin typeface="Arial" charset="0"/>
                <a:ea typeface="Arial" charset="0"/>
                <a:cs typeface="Arial" charset="0"/>
              </a:defRPr>
            </a:lvl8pPr>
            <a:lvl9pPr marL="3886200" indent="-228600" eaLnBrk="0" fontAlgn="b" hangingPunct="0">
              <a:spcBef>
                <a:spcPct val="0"/>
              </a:spcBef>
              <a:spcAft>
                <a:spcPct val="0"/>
              </a:spcAft>
              <a:defRPr sz="1000">
                <a:solidFill>
                  <a:schemeClr val="bg1"/>
                </a:solidFill>
                <a:latin typeface="Arial" charset="0"/>
                <a:ea typeface="Arial" charset="0"/>
                <a:cs typeface="Arial" charset="0"/>
              </a:defRPr>
            </a:lvl9pPr>
          </a:lstStyle>
          <a:p>
            <a:pPr>
              <a:defRPr/>
            </a:pPr>
            <a:r>
              <a:rPr lang="en-AU" sz="1400" dirty="0"/>
              <a:t>Big Data and Analytics</a:t>
            </a:r>
            <a:endParaRPr lang="en-US" sz="1400" dirty="0"/>
          </a:p>
        </p:txBody>
      </p:sp>
      <p:sp>
        <p:nvSpPr>
          <p:cNvPr id="62467" name="Slide Number Placeholder 5"/>
          <p:cNvSpPr>
            <a:spLocks noGrp="1"/>
          </p:cNvSpPr>
          <p:nvPr>
            <p:ph type="sldNum" sz="quarter" idx="12"/>
          </p:nvPr>
        </p:nvSpPr>
        <p:spPr>
          <a:xfrm>
            <a:off x="8697384" y="6578600"/>
            <a:ext cx="2844800" cy="215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000">
                <a:solidFill>
                  <a:schemeClr val="bg1"/>
                </a:solidFill>
                <a:latin typeface="Arial" charset="0"/>
                <a:ea typeface="ＭＳ Ｐゴシック" charset="0"/>
                <a:cs typeface="Arial" charset="0"/>
              </a:defRPr>
            </a:lvl1pPr>
            <a:lvl2pPr marL="742950" indent="-285750" eaLnBrk="0" hangingPunct="0">
              <a:defRPr sz="1000">
                <a:solidFill>
                  <a:schemeClr val="bg1"/>
                </a:solidFill>
                <a:latin typeface="Arial" charset="0"/>
                <a:ea typeface="Arial" charset="0"/>
                <a:cs typeface="Arial" charset="0"/>
              </a:defRPr>
            </a:lvl2pPr>
            <a:lvl3pPr marL="1143000" indent="-228600" eaLnBrk="0" hangingPunct="0">
              <a:defRPr sz="1000">
                <a:solidFill>
                  <a:schemeClr val="bg1"/>
                </a:solidFill>
                <a:latin typeface="Arial" charset="0"/>
                <a:ea typeface="Arial" charset="0"/>
                <a:cs typeface="Arial" charset="0"/>
              </a:defRPr>
            </a:lvl3pPr>
            <a:lvl4pPr marL="1600200" indent="-228600" eaLnBrk="0" hangingPunct="0">
              <a:defRPr sz="1000">
                <a:solidFill>
                  <a:schemeClr val="bg1"/>
                </a:solidFill>
                <a:latin typeface="Arial" charset="0"/>
                <a:ea typeface="Arial" charset="0"/>
                <a:cs typeface="Arial" charset="0"/>
              </a:defRPr>
            </a:lvl4pPr>
            <a:lvl5pPr marL="2057400" indent="-228600" eaLnBrk="0" hangingPunct="0">
              <a:defRPr sz="1000">
                <a:solidFill>
                  <a:schemeClr val="bg1"/>
                </a:solidFill>
                <a:latin typeface="Arial" charset="0"/>
                <a:ea typeface="Arial" charset="0"/>
                <a:cs typeface="Arial" charset="0"/>
              </a:defRPr>
            </a:lvl5pPr>
            <a:lvl6pPr marL="2514600" indent="-228600" eaLnBrk="0" fontAlgn="b" hangingPunct="0">
              <a:spcBef>
                <a:spcPct val="0"/>
              </a:spcBef>
              <a:spcAft>
                <a:spcPct val="0"/>
              </a:spcAft>
              <a:defRPr sz="1000">
                <a:solidFill>
                  <a:schemeClr val="bg1"/>
                </a:solidFill>
                <a:latin typeface="Arial" charset="0"/>
                <a:ea typeface="Arial" charset="0"/>
                <a:cs typeface="Arial" charset="0"/>
              </a:defRPr>
            </a:lvl6pPr>
            <a:lvl7pPr marL="2971800" indent="-228600" eaLnBrk="0" fontAlgn="b" hangingPunct="0">
              <a:spcBef>
                <a:spcPct val="0"/>
              </a:spcBef>
              <a:spcAft>
                <a:spcPct val="0"/>
              </a:spcAft>
              <a:defRPr sz="1000">
                <a:solidFill>
                  <a:schemeClr val="bg1"/>
                </a:solidFill>
                <a:latin typeface="Arial" charset="0"/>
                <a:ea typeface="Arial" charset="0"/>
                <a:cs typeface="Arial" charset="0"/>
              </a:defRPr>
            </a:lvl7pPr>
            <a:lvl8pPr marL="3429000" indent="-228600" eaLnBrk="0" fontAlgn="b" hangingPunct="0">
              <a:spcBef>
                <a:spcPct val="0"/>
              </a:spcBef>
              <a:spcAft>
                <a:spcPct val="0"/>
              </a:spcAft>
              <a:defRPr sz="1000">
                <a:solidFill>
                  <a:schemeClr val="bg1"/>
                </a:solidFill>
                <a:latin typeface="Arial" charset="0"/>
                <a:ea typeface="Arial" charset="0"/>
                <a:cs typeface="Arial" charset="0"/>
              </a:defRPr>
            </a:lvl8pPr>
            <a:lvl9pPr marL="3886200" indent="-228600" eaLnBrk="0" fontAlgn="b" hangingPunct="0">
              <a:spcBef>
                <a:spcPct val="0"/>
              </a:spcBef>
              <a:spcAft>
                <a:spcPct val="0"/>
              </a:spcAft>
              <a:defRPr sz="1000">
                <a:solidFill>
                  <a:schemeClr val="bg1"/>
                </a:solidFill>
                <a:latin typeface="Arial" charset="0"/>
                <a:ea typeface="Arial" charset="0"/>
                <a:cs typeface="Arial" charset="0"/>
              </a:defRPr>
            </a:lvl9pPr>
          </a:lstStyle>
          <a:p>
            <a:pPr eaLnBrk="1" hangingPunct="1"/>
            <a:fld id="{C5114520-BFC2-3C45-8A72-E6B68FBD8EB3}" type="slidenum">
              <a:rPr lang="en-AU" sz="1100"/>
              <a:pPr eaLnBrk="1" hangingPunct="1"/>
              <a:t>28</a:t>
            </a:fld>
            <a:endParaRPr lang="en-AU" sz="1100"/>
          </a:p>
        </p:txBody>
      </p:sp>
      <p:sp>
        <p:nvSpPr>
          <p:cNvPr id="2" name="Title 1"/>
          <p:cNvSpPr>
            <a:spLocks noGrp="1"/>
          </p:cNvSpPr>
          <p:nvPr>
            <p:ph type="title"/>
          </p:nvPr>
        </p:nvSpPr>
        <p:spPr/>
        <p:txBody>
          <a:bodyPr/>
          <a:lstStyle/>
          <a:p>
            <a:r>
              <a:rPr lang="en-AU" dirty="0"/>
              <a:t>Questions?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AU" dirty="0"/>
              <a:t>Recap: Apache Spark</a:t>
            </a:r>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3</a:t>
            </a:fld>
            <a:endParaRPr lang="en-US"/>
          </a:p>
        </p:txBody>
      </p:sp>
      <p:pic>
        <p:nvPicPr>
          <p:cNvPr id="8" name="Picture 7" descr="A logo with orange and grey text&#10;&#10;Description automatically generated">
            <a:extLst>
              <a:ext uri="{FF2B5EF4-FFF2-40B4-BE49-F238E27FC236}">
                <a16:creationId xmlns:a16="http://schemas.microsoft.com/office/drawing/2014/main" id="{224C2F61-35C9-A22F-7AB5-CA19B5F4A1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sp>
        <p:nvSpPr>
          <p:cNvPr id="7" name="TextBox 6">
            <a:extLst>
              <a:ext uri="{FF2B5EF4-FFF2-40B4-BE49-F238E27FC236}">
                <a16:creationId xmlns:a16="http://schemas.microsoft.com/office/drawing/2014/main" id="{32E3442A-4BDF-99FB-AC9B-BE330FEBFCC7}"/>
              </a:ext>
            </a:extLst>
          </p:cNvPr>
          <p:cNvSpPr txBox="1"/>
          <p:nvPr/>
        </p:nvSpPr>
        <p:spPr>
          <a:xfrm>
            <a:off x="457200" y="1099909"/>
            <a:ext cx="11277600" cy="5940088"/>
          </a:xfrm>
          <a:prstGeom prst="rect">
            <a:avLst/>
          </a:prstGeom>
          <a:noFill/>
        </p:spPr>
        <p:txBody>
          <a:bodyPr wrap="square" rtlCol="0">
            <a:spAutoFit/>
          </a:bodyPr>
          <a:lstStyle/>
          <a:p>
            <a:r>
              <a:rPr lang="en-AU" sz="2000" b="1" dirty="0">
                <a:solidFill>
                  <a:srgbClr val="0432FF"/>
                </a:solidFill>
              </a:rPr>
              <a:t>Apache Spark:</a:t>
            </a:r>
          </a:p>
          <a:p>
            <a:r>
              <a:rPr lang="en-AU" sz="2000" b="0" i="0" dirty="0">
                <a:solidFill>
                  <a:schemeClr val="tx1"/>
                </a:solidFill>
                <a:effectLst/>
                <a:latin typeface="Söhne"/>
              </a:rPr>
              <a:t>Apache Spark is a fast, in-memory data processing engine with elegant and expressive development APIs which enable data workers to efficiently execute streaming, machine learning, or SQL workloads. </a:t>
            </a:r>
          </a:p>
          <a:p>
            <a:endParaRPr lang="en-AU" sz="2000" b="0" i="0" dirty="0">
              <a:solidFill>
                <a:schemeClr val="tx1"/>
              </a:solidFill>
              <a:effectLst/>
              <a:latin typeface="Söhne"/>
            </a:endParaRPr>
          </a:p>
          <a:p>
            <a:r>
              <a:rPr lang="en-AU" sz="2000" dirty="0">
                <a:solidFill>
                  <a:srgbClr val="0432FF"/>
                </a:solidFill>
              </a:rPr>
              <a:t>why many organisations and individuals choose to use Apache Spark:</a:t>
            </a:r>
          </a:p>
          <a:p>
            <a:pPr algn="l">
              <a:buFont typeface="+mj-lt"/>
              <a:buAutoNum type="arabicPeriod"/>
            </a:pPr>
            <a:r>
              <a:rPr lang="en-AU" sz="2000" b="1" i="0" dirty="0">
                <a:solidFill>
                  <a:schemeClr val="tx1"/>
                </a:solidFill>
                <a:effectLst/>
                <a:latin typeface="Söhne"/>
              </a:rPr>
              <a:t> Performance:</a:t>
            </a:r>
            <a:r>
              <a:rPr lang="en-AU" sz="2000" dirty="0">
                <a:solidFill>
                  <a:schemeClr val="tx1"/>
                </a:solidFill>
                <a:latin typeface="Söhne"/>
              </a:rPr>
              <a:t> </a:t>
            </a:r>
            <a:r>
              <a:rPr lang="en-AU" sz="2000" b="1" i="0" dirty="0">
                <a:solidFill>
                  <a:schemeClr val="tx1"/>
                </a:solidFill>
                <a:effectLst/>
                <a:latin typeface="Söhne"/>
              </a:rPr>
              <a:t>In-memory Computing, Optimised Execution Plans</a:t>
            </a:r>
            <a:endParaRPr lang="en-AU" sz="2000" dirty="0">
              <a:solidFill>
                <a:schemeClr val="tx1"/>
              </a:solidFill>
              <a:latin typeface="Söhne"/>
            </a:endParaRPr>
          </a:p>
          <a:p>
            <a:pPr algn="l">
              <a:buFont typeface="+mj-lt"/>
              <a:buAutoNum type="arabicPeriod"/>
            </a:pPr>
            <a:r>
              <a:rPr lang="en-AU" sz="2000" b="1" i="0" dirty="0">
                <a:solidFill>
                  <a:schemeClr val="tx1"/>
                </a:solidFill>
                <a:effectLst/>
                <a:latin typeface="Söhne"/>
              </a:rPr>
              <a:t> Flexibility: Multiple Languages, Varied Data Sources</a:t>
            </a:r>
            <a:endParaRPr lang="en-AU" sz="2000" b="0" i="0" dirty="0">
              <a:solidFill>
                <a:schemeClr val="tx1"/>
              </a:solidFill>
              <a:effectLst/>
              <a:latin typeface="Söhne"/>
            </a:endParaRPr>
          </a:p>
          <a:p>
            <a:pPr algn="l">
              <a:buFont typeface="+mj-lt"/>
              <a:buAutoNum type="arabicPeriod"/>
            </a:pPr>
            <a:r>
              <a:rPr lang="en-AU" sz="2000" b="1" i="0" dirty="0">
                <a:solidFill>
                  <a:schemeClr val="tx1"/>
                </a:solidFill>
                <a:effectLst/>
                <a:latin typeface="Söhne"/>
              </a:rPr>
              <a:t> Unified Platform</a:t>
            </a:r>
            <a:endParaRPr lang="en-AU" sz="2000" b="0" i="0" dirty="0">
              <a:solidFill>
                <a:schemeClr val="tx1"/>
              </a:solidFill>
              <a:effectLst/>
              <a:latin typeface="Söhne"/>
            </a:endParaRPr>
          </a:p>
          <a:p>
            <a:pPr algn="l">
              <a:buFont typeface="+mj-lt"/>
              <a:buAutoNum type="arabicPeriod"/>
            </a:pPr>
            <a:r>
              <a:rPr lang="en-AU" sz="2000" b="1" i="0" dirty="0">
                <a:solidFill>
                  <a:schemeClr val="tx1"/>
                </a:solidFill>
                <a:effectLst/>
                <a:latin typeface="Söhne"/>
              </a:rPr>
              <a:t> Fault Tolerance</a:t>
            </a:r>
            <a:endParaRPr lang="en-AU" sz="2000" b="0" i="0" dirty="0">
              <a:solidFill>
                <a:schemeClr val="tx1"/>
              </a:solidFill>
              <a:effectLst/>
              <a:latin typeface="Söhne"/>
            </a:endParaRPr>
          </a:p>
          <a:p>
            <a:pPr algn="l">
              <a:buFont typeface="+mj-lt"/>
              <a:buAutoNum type="arabicPeriod"/>
            </a:pPr>
            <a:r>
              <a:rPr lang="en-AU" sz="2000" b="1" i="0" dirty="0">
                <a:solidFill>
                  <a:schemeClr val="tx1"/>
                </a:solidFill>
                <a:effectLst/>
                <a:latin typeface="Söhne"/>
              </a:rPr>
              <a:t> Scalability</a:t>
            </a:r>
          </a:p>
          <a:p>
            <a:pPr algn="l">
              <a:buFont typeface="+mj-lt"/>
              <a:buAutoNum type="arabicPeriod"/>
            </a:pPr>
            <a:r>
              <a:rPr lang="en-AU" sz="2000" b="1" i="0" dirty="0">
                <a:solidFill>
                  <a:schemeClr val="tx1"/>
                </a:solidFill>
                <a:effectLst/>
                <a:latin typeface="Söhne"/>
              </a:rPr>
              <a:t>Community and Ecosystem</a:t>
            </a:r>
            <a:endParaRPr lang="en-AU" sz="2000" b="0" i="0" dirty="0">
              <a:solidFill>
                <a:schemeClr val="tx1"/>
              </a:solidFill>
              <a:effectLst/>
              <a:latin typeface="Söhne"/>
            </a:endParaRPr>
          </a:p>
          <a:p>
            <a:pPr algn="l">
              <a:buFont typeface="+mj-lt"/>
              <a:buAutoNum type="arabicPeriod"/>
            </a:pPr>
            <a:r>
              <a:rPr lang="en-AU" sz="2000" b="1" i="0" dirty="0">
                <a:solidFill>
                  <a:schemeClr val="tx1"/>
                </a:solidFill>
                <a:effectLst/>
                <a:latin typeface="Söhne"/>
              </a:rPr>
              <a:t>Advanced Analytics</a:t>
            </a:r>
            <a:endParaRPr lang="en-AU" sz="2000" b="0" i="0" dirty="0">
              <a:solidFill>
                <a:schemeClr val="tx1"/>
              </a:solidFill>
              <a:effectLst/>
              <a:latin typeface="Söhne"/>
            </a:endParaRPr>
          </a:p>
          <a:p>
            <a:pPr algn="l">
              <a:buFont typeface="+mj-lt"/>
              <a:buAutoNum type="arabicPeriod"/>
            </a:pPr>
            <a:r>
              <a:rPr lang="en-AU" sz="2000" b="1" i="0" dirty="0">
                <a:solidFill>
                  <a:schemeClr val="tx1"/>
                </a:solidFill>
                <a:effectLst/>
                <a:latin typeface="Söhne"/>
              </a:rPr>
              <a:t>Stream and Batch Processing in One Framework</a:t>
            </a:r>
            <a:endParaRPr lang="en-AU" sz="2000" b="0" i="0" dirty="0">
              <a:solidFill>
                <a:schemeClr val="tx1"/>
              </a:solidFill>
              <a:effectLst/>
              <a:latin typeface="Söhne"/>
            </a:endParaRPr>
          </a:p>
          <a:p>
            <a:pPr algn="l">
              <a:buFont typeface="+mj-lt"/>
              <a:buAutoNum type="arabicPeriod"/>
            </a:pPr>
            <a:r>
              <a:rPr lang="en-AU" sz="2000" b="1" i="0" dirty="0">
                <a:solidFill>
                  <a:schemeClr val="tx1"/>
                </a:solidFill>
                <a:effectLst/>
                <a:latin typeface="Söhne"/>
              </a:rPr>
              <a:t>Ease of Use</a:t>
            </a:r>
            <a:endParaRPr lang="en-AU" sz="2000" b="0" i="0" dirty="0">
              <a:solidFill>
                <a:schemeClr val="tx1"/>
              </a:solidFill>
              <a:effectLst/>
              <a:latin typeface="Söhne"/>
            </a:endParaRPr>
          </a:p>
          <a:p>
            <a:pPr algn="l">
              <a:buFont typeface="+mj-lt"/>
              <a:buAutoNum type="arabicPeriod"/>
            </a:pPr>
            <a:r>
              <a:rPr lang="en-AU" sz="2000" b="1" i="0" dirty="0">
                <a:solidFill>
                  <a:schemeClr val="tx1"/>
                </a:solidFill>
                <a:effectLst/>
                <a:latin typeface="Söhne"/>
              </a:rPr>
              <a:t>Integration with Big Data Tools</a:t>
            </a:r>
            <a:endParaRPr lang="en-AU" sz="2000" b="0" i="0" dirty="0">
              <a:solidFill>
                <a:schemeClr val="tx1"/>
              </a:solidFill>
              <a:effectLst/>
              <a:latin typeface="Söhne"/>
            </a:endParaRPr>
          </a:p>
          <a:p>
            <a:pPr algn="l">
              <a:buFont typeface="+mj-lt"/>
              <a:buAutoNum type="arabicPeriod" startAt="11"/>
            </a:pPr>
            <a:r>
              <a:rPr lang="en-AU" sz="2000" b="1" i="0" dirty="0">
                <a:solidFill>
                  <a:schemeClr val="tx1"/>
                </a:solidFill>
                <a:effectLst/>
                <a:latin typeface="Söhne"/>
              </a:rPr>
              <a:t>Dynamic and Growing Ecosystem</a:t>
            </a:r>
            <a:endParaRPr lang="en-AU" sz="2000" b="0" i="0" dirty="0">
              <a:solidFill>
                <a:schemeClr val="tx1"/>
              </a:solidFill>
              <a:effectLst/>
              <a:latin typeface="Söhne"/>
            </a:endParaRPr>
          </a:p>
          <a:p>
            <a:pPr algn="l"/>
            <a:br>
              <a:rPr lang="en-AU" sz="2000" b="0" i="0" dirty="0">
                <a:solidFill>
                  <a:schemeClr val="tx1"/>
                </a:solidFill>
                <a:effectLst/>
                <a:latin typeface="Söhne"/>
              </a:rPr>
            </a:br>
            <a:endParaRPr lang="en-AU" sz="2000" b="0" i="0" dirty="0">
              <a:solidFill>
                <a:schemeClr val="tx1"/>
              </a:solidFill>
              <a:effectLst/>
              <a:latin typeface="Söhne"/>
            </a:endParaRPr>
          </a:p>
          <a:p>
            <a:endParaRPr lang="en-AU" sz="2000" dirty="0">
              <a:solidFill>
                <a:schemeClr val="tx1"/>
              </a:solidFill>
            </a:endParaRPr>
          </a:p>
        </p:txBody>
      </p:sp>
    </p:spTree>
    <p:extLst>
      <p:ext uri="{BB962C8B-B14F-4D97-AF65-F5344CB8AC3E}">
        <p14:creationId xmlns:p14="http://schemas.microsoft.com/office/powerpoint/2010/main" val="1169099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AU" dirty="0"/>
              <a:t>Recap: Comparison between Hadoop and Spark</a:t>
            </a:r>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4</a:t>
            </a:fld>
            <a:endParaRPr lang="en-US"/>
          </a:p>
        </p:txBody>
      </p:sp>
      <p:pic>
        <p:nvPicPr>
          <p:cNvPr id="8" name="Picture 7" descr="A logo with orange and grey text&#10;&#10;Description automatically generated">
            <a:extLst>
              <a:ext uri="{FF2B5EF4-FFF2-40B4-BE49-F238E27FC236}">
                <a16:creationId xmlns:a16="http://schemas.microsoft.com/office/drawing/2014/main" id="{224C2F61-35C9-A22F-7AB5-CA19B5F4A1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69B73DCB-A685-1222-E08C-1AE0626CF8B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08000" y="1447800"/>
            <a:ext cx="11137305" cy="4182026"/>
          </a:xfrm>
          <a:prstGeom prst="rect">
            <a:avLst/>
          </a:prstGeom>
        </p:spPr>
      </p:pic>
    </p:spTree>
    <p:extLst>
      <p:ext uri="{BB962C8B-B14F-4D97-AF65-F5344CB8AC3E}">
        <p14:creationId xmlns:p14="http://schemas.microsoft.com/office/powerpoint/2010/main" val="2161204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19600" y="76200"/>
            <a:ext cx="6096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a:lstStyle>
          <a:p>
            <a:pPr eaLnBrk="1" hangingPunct="1"/>
            <a:r>
              <a:rPr lang="en-GB" dirty="0">
                <a:latin typeface="Arial" pitchFamily="34" charset="0"/>
                <a:cs typeface="Arial" pitchFamily="34" charset="0"/>
              </a:rPr>
              <a:t>Linear Programming – Transportation</a:t>
            </a:r>
            <a:endParaRPr lang="en-AU" kern="0" dirty="0"/>
          </a:p>
        </p:txBody>
      </p:sp>
      <p:sp>
        <p:nvSpPr>
          <p:cNvPr id="5" name="Title 4"/>
          <p:cNvSpPr>
            <a:spLocks noGrp="1"/>
          </p:cNvSpPr>
          <p:nvPr>
            <p:ph type="title"/>
          </p:nvPr>
        </p:nvSpPr>
        <p:spPr/>
        <p:txBody>
          <a:bodyPr/>
          <a:lstStyle/>
          <a:p>
            <a:r>
              <a:rPr lang="en-AU" dirty="0"/>
              <a:t>Recap: Apache Spark</a:t>
            </a:r>
          </a:p>
        </p:txBody>
      </p:sp>
      <p:sp>
        <p:nvSpPr>
          <p:cNvPr id="2" name="Footer Placeholder 1"/>
          <p:cNvSpPr>
            <a:spLocks noGrp="1"/>
          </p:cNvSpPr>
          <p:nvPr>
            <p:ph type="ftr" sz="quarter" idx="11"/>
          </p:nvPr>
        </p:nvSpPr>
        <p:spPr/>
        <p:txBody>
          <a:bodyPr/>
          <a:lstStyle/>
          <a:p>
            <a:pPr>
              <a:defRPr/>
            </a:pPr>
            <a:r>
              <a:rPr lang="en-AU" dirty="0"/>
              <a:t>Big Data and Analytics</a:t>
            </a:r>
            <a:endParaRPr lang="en-US" dirty="0"/>
          </a:p>
        </p:txBody>
      </p:sp>
      <p:sp>
        <p:nvSpPr>
          <p:cNvPr id="3" name="Slide Number Placeholder 2"/>
          <p:cNvSpPr>
            <a:spLocks noGrp="1"/>
          </p:cNvSpPr>
          <p:nvPr>
            <p:ph type="sldNum" sz="quarter" idx="12"/>
          </p:nvPr>
        </p:nvSpPr>
        <p:spPr/>
        <p:txBody>
          <a:bodyPr/>
          <a:lstStyle/>
          <a:p>
            <a:fld id="{3956DA85-404E-9646-866F-75D030953504}" type="slidenum">
              <a:rPr lang="en-US" smtClean="0"/>
              <a:pPr/>
              <a:t>5</a:t>
            </a:fld>
            <a:endParaRPr lang="en-US"/>
          </a:p>
        </p:txBody>
      </p:sp>
      <p:pic>
        <p:nvPicPr>
          <p:cNvPr id="8" name="Picture 7" descr="A logo with orange and grey text&#10;&#10;Description automatically generated">
            <a:extLst>
              <a:ext uri="{FF2B5EF4-FFF2-40B4-BE49-F238E27FC236}">
                <a16:creationId xmlns:a16="http://schemas.microsoft.com/office/drawing/2014/main" id="{224C2F61-35C9-A22F-7AB5-CA19B5F4A1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600" y="86520"/>
            <a:ext cx="1346200" cy="546100"/>
          </a:xfrm>
          <a:prstGeom prst="rect">
            <a:avLst/>
          </a:prstGeom>
        </p:spPr>
      </p:pic>
      <p:sp>
        <p:nvSpPr>
          <p:cNvPr id="6" name="TextBox 5">
            <a:extLst>
              <a:ext uri="{FF2B5EF4-FFF2-40B4-BE49-F238E27FC236}">
                <a16:creationId xmlns:a16="http://schemas.microsoft.com/office/drawing/2014/main" id="{FCBA0386-8277-77D2-3481-79EEB7FAE24F}"/>
              </a:ext>
            </a:extLst>
          </p:cNvPr>
          <p:cNvSpPr txBox="1"/>
          <p:nvPr/>
        </p:nvSpPr>
        <p:spPr>
          <a:xfrm>
            <a:off x="508000" y="762000"/>
            <a:ext cx="10972800" cy="2585323"/>
          </a:xfrm>
          <a:prstGeom prst="rect">
            <a:avLst/>
          </a:prstGeom>
          <a:noFill/>
        </p:spPr>
        <p:txBody>
          <a:bodyPr wrap="square" rtlCol="0">
            <a:spAutoFit/>
          </a:bodyPr>
          <a:lstStyle/>
          <a:p>
            <a:pPr algn="l"/>
            <a:r>
              <a:rPr lang="en-AU" sz="1800" b="1" i="0" dirty="0">
                <a:solidFill>
                  <a:srgbClr val="0432FF"/>
                </a:solidFill>
                <a:effectLst/>
                <a:latin typeface="Söhne"/>
              </a:rPr>
              <a:t>Key Concepts:</a:t>
            </a:r>
          </a:p>
          <a:p>
            <a:pPr algn="l">
              <a:buFont typeface="+mj-lt"/>
              <a:buAutoNum type="arabicPeriod"/>
            </a:pPr>
            <a:r>
              <a:rPr lang="en-AU" sz="1800" b="1" i="0" dirty="0">
                <a:solidFill>
                  <a:schemeClr val="tx1"/>
                </a:solidFill>
                <a:effectLst/>
                <a:latin typeface="Söhne"/>
              </a:rPr>
              <a:t>Resilient Distributed Dataset (RDD):</a:t>
            </a:r>
            <a:r>
              <a:rPr lang="en-AU" sz="1800" b="0" i="0" dirty="0">
                <a:solidFill>
                  <a:schemeClr val="tx1"/>
                </a:solidFill>
                <a:effectLst/>
                <a:latin typeface="Söhne"/>
              </a:rPr>
              <a:t> RDD is the fundamental data structure of Spark. It is an immutable distributed collection of objects that can be processed in parallel. </a:t>
            </a:r>
          </a:p>
          <a:p>
            <a:pPr algn="l">
              <a:buFont typeface="+mj-lt"/>
              <a:buAutoNum type="arabicPeriod"/>
            </a:pPr>
            <a:r>
              <a:rPr lang="en-AU" sz="1800" b="1" i="0" dirty="0" err="1">
                <a:solidFill>
                  <a:schemeClr val="tx1"/>
                </a:solidFill>
                <a:effectLst/>
                <a:latin typeface="Söhne"/>
              </a:rPr>
              <a:t>DataFrame</a:t>
            </a:r>
            <a:r>
              <a:rPr lang="en-AU" sz="1800" b="1" i="0" dirty="0">
                <a:solidFill>
                  <a:schemeClr val="tx1"/>
                </a:solidFill>
                <a:effectLst/>
                <a:latin typeface="Söhne"/>
              </a:rPr>
              <a:t> &amp; Dataset:</a:t>
            </a:r>
            <a:r>
              <a:rPr lang="en-AU" sz="1800" b="0" i="0" dirty="0">
                <a:solidFill>
                  <a:schemeClr val="tx1"/>
                </a:solidFill>
                <a:effectLst/>
                <a:latin typeface="Söhne"/>
              </a:rPr>
              <a:t> These are higher-level abstractions over RDDs, introduced in Spark to support Spark SQL and structured data processing. They provide a more expressive and SQL-like API compared to RDDs.</a:t>
            </a:r>
          </a:p>
          <a:p>
            <a:pPr algn="l">
              <a:buFont typeface="+mj-lt"/>
              <a:buAutoNum type="arabicPeriod"/>
            </a:pPr>
            <a:r>
              <a:rPr lang="en-AU" sz="1800" b="1" i="0" dirty="0">
                <a:solidFill>
                  <a:schemeClr val="tx1"/>
                </a:solidFill>
                <a:effectLst/>
                <a:latin typeface="Söhne"/>
              </a:rPr>
              <a:t>Lazy Evaluation:</a:t>
            </a:r>
            <a:r>
              <a:rPr lang="en-AU" sz="1800" b="0" i="0" dirty="0">
                <a:solidFill>
                  <a:schemeClr val="tx1"/>
                </a:solidFill>
                <a:effectLst/>
                <a:latin typeface="Söhne"/>
              </a:rPr>
              <a:t> One of the defining features of Spark. Computations are only executed when an action (like counting or saving to a file) is called, not when transformations (like map or filter) are defined. This allows Spark to optimize the execution plan.</a:t>
            </a:r>
          </a:p>
          <a:p>
            <a:pPr algn="l">
              <a:buFont typeface="+mj-lt"/>
              <a:buAutoNum type="arabicPeriod"/>
            </a:pPr>
            <a:endParaRPr lang="en-AU" sz="1800" b="0" i="0" dirty="0">
              <a:solidFill>
                <a:schemeClr val="tx1"/>
              </a:solidFill>
              <a:effectLst/>
              <a:latin typeface="Söhne"/>
            </a:endParaRPr>
          </a:p>
        </p:txBody>
      </p:sp>
      <p:pic>
        <p:nvPicPr>
          <p:cNvPr id="9" name="Picture 8" descr="A diagram of software components&#10;&#10;Description automatically generated with medium confidence">
            <a:extLst>
              <a:ext uri="{FF2B5EF4-FFF2-40B4-BE49-F238E27FC236}">
                <a16:creationId xmlns:a16="http://schemas.microsoft.com/office/drawing/2014/main" id="{5CDD874C-3709-73E3-E0A0-D85AA5B7CDFA}"/>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95323" y="3263999"/>
            <a:ext cx="4810862" cy="3015355"/>
          </a:xfrm>
          <a:prstGeom prst="rect">
            <a:avLst/>
          </a:prstGeom>
        </p:spPr>
      </p:pic>
      <p:sp>
        <p:nvSpPr>
          <p:cNvPr id="10" name="TextBox 9">
            <a:extLst>
              <a:ext uri="{FF2B5EF4-FFF2-40B4-BE49-F238E27FC236}">
                <a16:creationId xmlns:a16="http://schemas.microsoft.com/office/drawing/2014/main" id="{DC655F6F-7890-2117-36BB-6DF3E8451ED6}"/>
              </a:ext>
            </a:extLst>
          </p:cNvPr>
          <p:cNvSpPr txBox="1"/>
          <p:nvPr/>
        </p:nvSpPr>
        <p:spPr>
          <a:xfrm>
            <a:off x="471055" y="3143945"/>
            <a:ext cx="6427981" cy="3539430"/>
          </a:xfrm>
          <a:prstGeom prst="rect">
            <a:avLst/>
          </a:prstGeom>
          <a:noFill/>
        </p:spPr>
        <p:txBody>
          <a:bodyPr wrap="square" rtlCol="0">
            <a:spAutoFit/>
          </a:bodyPr>
          <a:lstStyle/>
          <a:p>
            <a:pPr algn="l"/>
            <a:r>
              <a:rPr lang="en-AU" sz="1600" b="1" dirty="0">
                <a:solidFill>
                  <a:srgbClr val="0432FF"/>
                </a:solidFill>
                <a:latin typeface="Söhne"/>
              </a:rPr>
              <a:t>Core Components:</a:t>
            </a:r>
            <a:endParaRPr lang="en-AU" sz="1600" b="1" i="0" dirty="0">
              <a:solidFill>
                <a:srgbClr val="0432FF"/>
              </a:solidFill>
              <a:effectLst/>
              <a:latin typeface="Söhne"/>
            </a:endParaRPr>
          </a:p>
          <a:p>
            <a:pPr algn="l">
              <a:buFont typeface="+mj-lt"/>
              <a:buAutoNum type="arabicPeriod"/>
            </a:pPr>
            <a:r>
              <a:rPr lang="en-AU" sz="1600" b="1" i="0" dirty="0">
                <a:solidFill>
                  <a:schemeClr val="tx1"/>
                </a:solidFill>
                <a:effectLst/>
                <a:latin typeface="Söhne"/>
              </a:rPr>
              <a:t>Spark Core:</a:t>
            </a:r>
            <a:r>
              <a:rPr lang="en-AU" sz="1600" b="0" i="0" dirty="0">
                <a:solidFill>
                  <a:schemeClr val="tx1"/>
                </a:solidFill>
                <a:effectLst/>
                <a:latin typeface="Söhne"/>
              </a:rPr>
              <a:t> Contains the basic functionality of Spark, including components for task scheduling, memory management, and fault recovery.</a:t>
            </a:r>
          </a:p>
          <a:p>
            <a:pPr algn="l">
              <a:buFont typeface="+mj-lt"/>
              <a:buAutoNum type="arabicPeriod"/>
            </a:pPr>
            <a:r>
              <a:rPr lang="en-AU" sz="1600" b="1" i="0" dirty="0">
                <a:solidFill>
                  <a:schemeClr val="tx1"/>
                </a:solidFill>
                <a:effectLst/>
                <a:latin typeface="Söhne"/>
              </a:rPr>
              <a:t>Spark SQL:</a:t>
            </a:r>
            <a:r>
              <a:rPr lang="en-AU" sz="1600" b="0" i="0" dirty="0">
                <a:solidFill>
                  <a:schemeClr val="tx1"/>
                </a:solidFill>
                <a:effectLst/>
                <a:latin typeface="Söhne"/>
              </a:rPr>
              <a:t> Provides a programming interface for data structured as rows and columns (akin to a table in a relational database). It allows querying data via SQL as well as the Spark API.</a:t>
            </a:r>
          </a:p>
          <a:p>
            <a:pPr algn="l">
              <a:buFont typeface="+mj-lt"/>
              <a:buAutoNum type="arabicPeriod"/>
            </a:pPr>
            <a:r>
              <a:rPr lang="en-AU" sz="1600" b="1" i="0" dirty="0">
                <a:solidFill>
                  <a:schemeClr val="tx1"/>
                </a:solidFill>
                <a:effectLst/>
                <a:latin typeface="Söhne"/>
              </a:rPr>
              <a:t>Spark Streaming:</a:t>
            </a:r>
            <a:r>
              <a:rPr lang="en-AU" sz="1600" b="0" i="0" dirty="0">
                <a:solidFill>
                  <a:schemeClr val="tx1"/>
                </a:solidFill>
                <a:effectLst/>
                <a:latin typeface="Söhne"/>
              </a:rPr>
              <a:t> Enables processing and analysing live data streams in real-time. Data can be ingested from various sources like Kafka, Flume, and more.</a:t>
            </a:r>
          </a:p>
          <a:p>
            <a:pPr algn="l">
              <a:buFont typeface="+mj-lt"/>
              <a:buAutoNum type="arabicPeriod"/>
            </a:pPr>
            <a:r>
              <a:rPr lang="en-AU" sz="1600" b="1" i="0" dirty="0">
                <a:solidFill>
                  <a:schemeClr val="tx1"/>
                </a:solidFill>
                <a:effectLst/>
                <a:latin typeface="Söhne"/>
              </a:rPr>
              <a:t>Spark </a:t>
            </a:r>
            <a:r>
              <a:rPr lang="en-AU" sz="1600" b="1" i="0" dirty="0" err="1">
                <a:solidFill>
                  <a:schemeClr val="tx1"/>
                </a:solidFill>
                <a:effectLst/>
                <a:latin typeface="Söhne"/>
              </a:rPr>
              <a:t>MLlib</a:t>
            </a:r>
            <a:r>
              <a:rPr lang="en-AU" sz="1600" b="1" i="0" dirty="0">
                <a:solidFill>
                  <a:schemeClr val="tx1"/>
                </a:solidFill>
                <a:effectLst/>
                <a:latin typeface="Söhne"/>
              </a:rPr>
              <a:t>:</a:t>
            </a:r>
            <a:r>
              <a:rPr lang="en-AU" sz="1600" b="0" i="0" dirty="0">
                <a:solidFill>
                  <a:schemeClr val="tx1"/>
                </a:solidFill>
                <a:effectLst/>
                <a:latin typeface="Söhne"/>
              </a:rPr>
              <a:t> A distributed machine learning library with various algorithms for classification, regression, clustering, etc.</a:t>
            </a:r>
          </a:p>
          <a:p>
            <a:pPr algn="l">
              <a:buFont typeface="+mj-lt"/>
              <a:buAutoNum type="arabicPeriod"/>
            </a:pPr>
            <a:r>
              <a:rPr lang="en-AU" sz="1600" b="1" i="0" dirty="0">
                <a:solidFill>
                  <a:schemeClr val="tx1"/>
                </a:solidFill>
                <a:effectLst/>
                <a:latin typeface="Söhne"/>
              </a:rPr>
              <a:t>Spark </a:t>
            </a:r>
            <a:r>
              <a:rPr lang="en-AU" sz="1600" b="1" i="0" dirty="0" err="1">
                <a:solidFill>
                  <a:schemeClr val="tx1"/>
                </a:solidFill>
                <a:effectLst/>
                <a:latin typeface="Söhne"/>
              </a:rPr>
              <a:t>GraphX</a:t>
            </a:r>
            <a:r>
              <a:rPr lang="en-AU" sz="1600" b="1" i="0" dirty="0">
                <a:solidFill>
                  <a:schemeClr val="tx1"/>
                </a:solidFill>
                <a:effectLst/>
                <a:latin typeface="Söhne"/>
              </a:rPr>
              <a:t>:</a:t>
            </a:r>
            <a:r>
              <a:rPr lang="en-AU" sz="1600" b="0" i="0" dirty="0">
                <a:solidFill>
                  <a:schemeClr val="tx1"/>
                </a:solidFill>
                <a:effectLst/>
                <a:latin typeface="Söhne"/>
              </a:rPr>
              <a:t> For graph computation, allowing processing of graph data structures and computation of standard graph algorithms.</a:t>
            </a:r>
          </a:p>
          <a:p>
            <a:endParaRPr lang="en-AU" sz="1600" dirty="0"/>
          </a:p>
        </p:txBody>
      </p:sp>
    </p:spTree>
    <p:extLst>
      <p:ext uri="{BB962C8B-B14F-4D97-AF65-F5344CB8AC3E}">
        <p14:creationId xmlns:p14="http://schemas.microsoft.com/office/powerpoint/2010/main" val="2306808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0797A-5453-992E-5FF4-44B8A09821D5}"/>
              </a:ext>
            </a:extLst>
          </p:cNvPr>
          <p:cNvSpPr>
            <a:spLocks noGrp="1"/>
          </p:cNvSpPr>
          <p:nvPr>
            <p:ph type="title"/>
          </p:nvPr>
        </p:nvSpPr>
        <p:spPr/>
        <p:txBody>
          <a:bodyPr/>
          <a:lstStyle/>
          <a:p>
            <a:r>
              <a:rPr lang="en-US" sz="2800" dirty="0"/>
              <a:t>Data Exploration and Cleaning</a:t>
            </a:r>
            <a:br>
              <a:rPr lang="en-US" sz="2800" dirty="0"/>
            </a:br>
            <a:endParaRPr lang="en-AU" dirty="0"/>
          </a:p>
        </p:txBody>
      </p:sp>
      <p:sp>
        <p:nvSpPr>
          <p:cNvPr id="3" name="Footer Placeholder 2">
            <a:extLst>
              <a:ext uri="{FF2B5EF4-FFF2-40B4-BE49-F238E27FC236}">
                <a16:creationId xmlns:a16="http://schemas.microsoft.com/office/drawing/2014/main" id="{5F615BC5-5B18-737C-9328-5B74B25909D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4741F13D-66DC-6EFE-3138-2DC6CFD5B936}"/>
              </a:ext>
            </a:extLst>
          </p:cNvPr>
          <p:cNvSpPr>
            <a:spLocks noGrp="1"/>
          </p:cNvSpPr>
          <p:nvPr>
            <p:ph type="sldNum" sz="quarter" idx="12"/>
          </p:nvPr>
        </p:nvSpPr>
        <p:spPr/>
        <p:txBody>
          <a:bodyPr/>
          <a:lstStyle/>
          <a:p>
            <a:fld id="{3956DA85-404E-9646-866F-75D030953504}" type="slidenum">
              <a:rPr lang="en-US" smtClean="0"/>
              <a:pPr/>
              <a:t>6</a:t>
            </a:fld>
            <a:endParaRPr lang="en-US"/>
          </a:p>
        </p:txBody>
      </p:sp>
      <p:sp>
        <p:nvSpPr>
          <p:cNvPr id="5" name="TextBox 4">
            <a:extLst>
              <a:ext uri="{FF2B5EF4-FFF2-40B4-BE49-F238E27FC236}">
                <a16:creationId xmlns:a16="http://schemas.microsoft.com/office/drawing/2014/main" id="{9D6A1373-494F-0613-573B-A128152FA25F}"/>
              </a:ext>
            </a:extLst>
          </p:cNvPr>
          <p:cNvSpPr txBox="1"/>
          <p:nvPr/>
        </p:nvSpPr>
        <p:spPr>
          <a:xfrm>
            <a:off x="3481918" y="1752600"/>
            <a:ext cx="4714752" cy="584775"/>
          </a:xfrm>
          <a:prstGeom prst="rect">
            <a:avLst/>
          </a:prstGeom>
          <a:noFill/>
        </p:spPr>
        <p:txBody>
          <a:bodyPr wrap="none" rtlCol="0">
            <a:spAutoFit/>
          </a:bodyPr>
          <a:lstStyle/>
          <a:p>
            <a:r>
              <a:rPr lang="en-AU" sz="3200" dirty="0">
                <a:solidFill>
                  <a:schemeClr val="tx1"/>
                </a:solidFill>
              </a:rPr>
              <a:t>Garbage in, Garbage out</a:t>
            </a:r>
          </a:p>
        </p:txBody>
      </p:sp>
      <p:pic>
        <p:nvPicPr>
          <p:cNvPr id="6" name="Picture 5">
            <a:extLst>
              <a:ext uri="{FF2B5EF4-FFF2-40B4-BE49-F238E27FC236}">
                <a16:creationId xmlns:a16="http://schemas.microsoft.com/office/drawing/2014/main" id="{9987D9C8-662F-B079-26E6-A1CA946DD4BD}"/>
              </a:ext>
            </a:extLst>
          </p:cNvPr>
          <p:cNvPicPr>
            <a:picLocks noChangeAspect="1"/>
          </p:cNvPicPr>
          <p:nvPr/>
        </p:nvPicPr>
        <p:blipFill>
          <a:blip r:embed="rId3"/>
          <a:stretch>
            <a:fillRect/>
          </a:stretch>
        </p:blipFill>
        <p:spPr>
          <a:xfrm>
            <a:off x="1953094" y="2667000"/>
            <a:ext cx="7772400" cy="2763520"/>
          </a:xfrm>
          <a:prstGeom prst="rect">
            <a:avLst/>
          </a:prstGeom>
        </p:spPr>
      </p:pic>
    </p:spTree>
    <p:extLst>
      <p:ext uri="{BB962C8B-B14F-4D97-AF65-F5344CB8AC3E}">
        <p14:creationId xmlns:p14="http://schemas.microsoft.com/office/powerpoint/2010/main" val="1123680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0797A-5453-992E-5FF4-44B8A09821D5}"/>
              </a:ext>
            </a:extLst>
          </p:cNvPr>
          <p:cNvSpPr>
            <a:spLocks noGrp="1"/>
          </p:cNvSpPr>
          <p:nvPr>
            <p:ph type="title"/>
          </p:nvPr>
        </p:nvSpPr>
        <p:spPr/>
        <p:txBody>
          <a:bodyPr/>
          <a:lstStyle/>
          <a:p>
            <a:r>
              <a:rPr lang="en-US" sz="2800" dirty="0"/>
              <a:t>Data Exploration and Cleaning</a:t>
            </a:r>
            <a:br>
              <a:rPr lang="en-US" sz="2800" dirty="0"/>
            </a:br>
            <a:endParaRPr lang="en-AU" dirty="0"/>
          </a:p>
        </p:txBody>
      </p:sp>
      <p:sp>
        <p:nvSpPr>
          <p:cNvPr id="3" name="Footer Placeholder 2">
            <a:extLst>
              <a:ext uri="{FF2B5EF4-FFF2-40B4-BE49-F238E27FC236}">
                <a16:creationId xmlns:a16="http://schemas.microsoft.com/office/drawing/2014/main" id="{5F615BC5-5B18-737C-9328-5B74B25909D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4741F13D-66DC-6EFE-3138-2DC6CFD5B936}"/>
              </a:ext>
            </a:extLst>
          </p:cNvPr>
          <p:cNvSpPr>
            <a:spLocks noGrp="1"/>
          </p:cNvSpPr>
          <p:nvPr>
            <p:ph type="sldNum" sz="quarter" idx="12"/>
          </p:nvPr>
        </p:nvSpPr>
        <p:spPr/>
        <p:txBody>
          <a:bodyPr/>
          <a:lstStyle/>
          <a:p>
            <a:fld id="{3956DA85-404E-9646-866F-75D030953504}" type="slidenum">
              <a:rPr lang="en-US" smtClean="0"/>
              <a:pPr/>
              <a:t>7</a:t>
            </a:fld>
            <a:endParaRPr lang="en-US"/>
          </a:p>
        </p:txBody>
      </p:sp>
      <p:pic>
        <p:nvPicPr>
          <p:cNvPr id="8" name="Picture 7" descr="A person sitting on a couch looking at a computer&#10;&#10;Description automatically generated">
            <a:extLst>
              <a:ext uri="{FF2B5EF4-FFF2-40B4-BE49-F238E27FC236}">
                <a16:creationId xmlns:a16="http://schemas.microsoft.com/office/drawing/2014/main" id="{2BDDAA7B-683F-923F-A6D1-55360B0FB1B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81000" y="931866"/>
            <a:ext cx="10363200" cy="5393094"/>
          </a:xfrm>
          <a:prstGeom prst="rect">
            <a:avLst/>
          </a:prstGeom>
        </p:spPr>
      </p:pic>
    </p:spTree>
    <p:extLst>
      <p:ext uri="{BB962C8B-B14F-4D97-AF65-F5344CB8AC3E}">
        <p14:creationId xmlns:p14="http://schemas.microsoft.com/office/powerpoint/2010/main" val="3987122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0797A-5453-992E-5FF4-44B8A09821D5}"/>
              </a:ext>
            </a:extLst>
          </p:cNvPr>
          <p:cNvSpPr>
            <a:spLocks noGrp="1"/>
          </p:cNvSpPr>
          <p:nvPr>
            <p:ph type="title"/>
          </p:nvPr>
        </p:nvSpPr>
        <p:spPr/>
        <p:txBody>
          <a:bodyPr/>
          <a:lstStyle/>
          <a:p>
            <a:r>
              <a:rPr lang="en-US" sz="2800" dirty="0"/>
              <a:t>Data Exploration and Cleaning</a:t>
            </a:r>
            <a:br>
              <a:rPr lang="en-US" sz="2800" dirty="0"/>
            </a:br>
            <a:endParaRPr lang="en-AU" dirty="0"/>
          </a:p>
        </p:txBody>
      </p:sp>
      <p:sp>
        <p:nvSpPr>
          <p:cNvPr id="3" name="Footer Placeholder 2">
            <a:extLst>
              <a:ext uri="{FF2B5EF4-FFF2-40B4-BE49-F238E27FC236}">
                <a16:creationId xmlns:a16="http://schemas.microsoft.com/office/drawing/2014/main" id="{5F615BC5-5B18-737C-9328-5B74B25909D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4741F13D-66DC-6EFE-3138-2DC6CFD5B936}"/>
              </a:ext>
            </a:extLst>
          </p:cNvPr>
          <p:cNvSpPr>
            <a:spLocks noGrp="1"/>
          </p:cNvSpPr>
          <p:nvPr>
            <p:ph type="sldNum" sz="quarter" idx="12"/>
          </p:nvPr>
        </p:nvSpPr>
        <p:spPr/>
        <p:txBody>
          <a:bodyPr/>
          <a:lstStyle/>
          <a:p>
            <a:fld id="{3956DA85-404E-9646-866F-75D030953504}" type="slidenum">
              <a:rPr lang="en-US" smtClean="0"/>
              <a:pPr/>
              <a:t>8</a:t>
            </a:fld>
            <a:endParaRPr lang="en-US"/>
          </a:p>
        </p:txBody>
      </p:sp>
      <p:pic>
        <p:nvPicPr>
          <p:cNvPr id="8" name="Picture 7" descr="A person sitting on a couch looking at a computer&#10;&#10;Description automatically generated">
            <a:extLst>
              <a:ext uri="{FF2B5EF4-FFF2-40B4-BE49-F238E27FC236}">
                <a16:creationId xmlns:a16="http://schemas.microsoft.com/office/drawing/2014/main" id="{2BDDAA7B-683F-923F-A6D1-55360B0FB1BD}"/>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t="19457" r="39706" b="73341"/>
          <a:stretch/>
        </p:blipFill>
        <p:spPr>
          <a:xfrm>
            <a:off x="0" y="950434"/>
            <a:ext cx="7474106" cy="464652"/>
          </a:xfrm>
          <a:prstGeom prst="rect">
            <a:avLst/>
          </a:prstGeom>
        </p:spPr>
      </p:pic>
      <p:sp>
        <p:nvSpPr>
          <p:cNvPr id="5" name="TextBox 4">
            <a:extLst>
              <a:ext uri="{FF2B5EF4-FFF2-40B4-BE49-F238E27FC236}">
                <a16:creationId xmlns:a16="http://schemas.microsoft.com/office/drawing/2014/main" id="{7D02B11F-E7C0-F45C-CD4B-7B71B741D90E}"/>
              </a:ext>
            </a:extLst>
          </p:cNvPr>
          <p:cNvSpPr txBox="1"/>
          <p:nvPr/>
        </p:nvSpPr>
        <p:spPr>
          <a:xfrm>
            <a:off x="508000" y="2971800"/>
            <a:ext cx="5109633" cy="2246769"/>
          </a:xfrm>
          <a:prstGeom prst="rect">
            <a:avLst/>
          </a:prstGeom>
          <a:noFill/>
        </p:spPr>
        <p:txBody>
          <a:bodyPr wrap="square" rtlCol="0">
            <a:spAutoFit/>
          </a:bodyPr>
          <a:lstStyle/>
          <a:p>
            <a:pPr algn="l"/>
            <a:r>
              <a:rPr lang="en-AU" sz="2000" b="1" i="0" dirty="0">
                <a:solidFill>
                  <a:srgbClr val="374151"/>
                </a:solidFill>
                <a:effectLst/>
                <a:latin typeface="Söhne"/>
              </a:rPr>
              <a:t>Nominal Data</a:t>
            </a:r>
            <a:r>
              <a:rPr lang="en-AU" sz="2000" b="0" i="0" dirty="0">
                <a:solidFill>
                  <a:srgbClr val="374151"/>
                </a:solidFill>
                <a:effectLst/>
                <a:latin typeface="Söhne"/>
              </a:rPr>
              <a:t>: also known as categorical data, is data that can be divided into categories but cannot be ordered or measured. </a:t>
            </a:r>
          </a:p>
          <a:p>
            <a:pPr marL="457200" indent="-457200" algn="l">
              <a:buFont typeface="Wingdings" pitchFamily="2" charset="2"/>
              <a:buChar char="Ø"/>
            </a:pPr>
            <a:r>
              <a:rPr lang="en-AU" sz="2000" dirty="0">
                <a:solidFill>
                  <a:srgbClr val="374151"/>
                </a:solidFill>
                <a:latin typeface="Söhne"/>
              </a:rPr>
              <a:t>N</a:t>
            </a:r>
            <a:r>
              <a:rPr lang="en-AU" sz="2000" b="0" i="0" dirty="0">
                <a:solidFill>
                  <a:srgbClr val="374151"/>
                </a:solidFill>
                <a:effectLst/>
                <a:latin typeface="Söhne"/>
              </a:rPr>
              <a:t>o inherent rank or sequence.</a:t>
            </a:r>
          </a:p>
          <a:p>
            <a:pPr algn="l"/>
            <a:endParaRPr lang="en-AU" sz="2000" b="0" i="0" dirty="0">
              <a:solidFill>
                <a:srgbClr val="374151"/>
              </a:solidFill>
              <a:effectLst/>
              <a:latin typeface="Söhne"/>
            </a:endParaRPr>
          </a:p>
          <a:p>
            <a:pPr algn="l"/>
            <a:r>
              <a:rPr lang="en-AU" sz="2000" b="1" i="0" dirty="0">
                <a:solidFill>
                  <a:srgbClr val="374151"/>
                </a:solidFill>
                <a:effectLst/>
                <a:latin typeface="Söhne"/>
              </a:rPr>
              <a:t>Example:</a:t>
            </a:r>
            <a:r>
              <a:rPr lang="en-AU" sz="2000" b="0" i="0" dirty="0">
                <a:solidFill>
                  <a:srgbClr val="374151"/>
                </a:solidFill>
                <a:effectLst/>
                <a:latin typeface="Söhne"/>
              </a:rPr>
              <a:t> Colours of a t-shirt: Red, Blue, Green, Yellow. </a:t>
            </a:r>
            <a:endParaRPr lang="en-AU" sz="1050" dirty="0">
              <a:solidFill>
                <a:schemeClr val="tx1"/>
              </a:solidFill>
            </a:endParaRPr>
          </a:p>
        </p:txBody>
      </p:sp>
      <p:sp>
        <p:nvSpPr>
          <p:cNvPr id="6" name="TextBox 5">
            <a:extLst>
              <a:ext uri="{FF2B5EF4-FFF2-40B4-BE49-F238E27FC236}">
                <a16:creationId xmlns:a16="http://schemas.microsoft.com/office/drawing/2014/main" id="{07693756-9709-3983-1CE4-2917B797A620}"/>
              </a:ext>
            </a:extLst>
          </p:cNvPr>
          <p:cNvSpPr txBox="1"/>
          <p:nvPr/>
        </p:nvSpPr>
        <p:spPr>
          <a:xfrm>
            <a:off x="6105900" y="2970924"/>
            <a:ext cx="5585636" cy="1938992"/>
          </a:xfrm>
          <a:prstGeom prst="rect">
            <a:avLst/>
          </a:prstGeom>
          <a:noFill/>
        </p:spPr>
        <p:txBody>
          <a:bodyPr wrap="square" rtlCol="0">
            <a:spAutoFit/>
          </a:bodyPr>
          <a:lstStyle>
            <a:defPPr>
              <a:defRPr lang="en-US"/>
            </a:defPPr>
            <a:lvl1pPr>
              <a:defRPr sz="2000" b="1" i="0">
                <a:solidFill>
                  <a:srgbClr val="374151"/>
                </a:solidFill>
                <a:effectLst/>
                <a:latin typeface="Söhne"/>
              </a:defRPr>
            </a:lvl1pPr>
          </a:lstStyle>
          <a:p>
            <a:r>
              <a:rPr lang="en-AU" dirty="0"/>
              <a:t>Binary Data: </a:t>
            </a:r>
            <a:r>
              <a:rPr lang="en-AU" b="0" dirty="0"/>
              <a:t>Binary data has only two possible values or categories. It's a special case of nominal data. Often, it represents outcomes like "Yes or No", "True or False", "1 or 0".</a:t>
            </a:r>
          </a:p>
          <a:p>
            <a:endParaRPr lang="en-AU" b="0" dirty="0"/>
          </a:p>
          <a:p>
            <a:r>
              <a:rPr lang="en-AU" dirty="0"/>
              <a:t>Example: </a:t>
            </a:r>
            <a:r>
              <a:rPr lang="en-AU" b="0" dirty="0"/>
              <a:t>Pass or Fail</a:t>
            </a:r>
            <a:endParaRPr lang="en-AU" dirty="0"/>
          </a:p>
        </p:txBody>
      </p:sp>
      <p:sp>
        <p:nvSpPr>
          <p:cNvPr id="9" name="TextBox 8">
            <a:extLst>
              <a:ext uri="{FF2B5EF4-FFF2-40B4-BE49-F238E27FC236}">
                <a16:creationId xmlns:a16="http://schemas.microsoft.com/office/drawing/2014/main" id="{2BF10F6B-B55C-B5CB-6F3B-487FE8045957}"/>
              </a:ext>
            </a:extLst>
          </p:cNvPr>
          <p:cNvSpPr txBox="1"/>
          <p:nvPr/>
        </p:nvSpPr>
        <p:spPr>
          <a:xfrm>
            <a:off x="518206" y="1505358"/>
            <a:ext cx="10687122" cy="1631216"/>
          </a:xfrm>
          <a:prstGeom prst="rect">
            <a:avLst/>
          </a:prstGeom>
          <a:noFill/>
        </p:spPr>
        <p:txBody>
          <a:bodyPr wrap="square">
            <a:spAutoFit/>
          </a:bodyPr>
          <a:lstStyle/>
          <a:p>
            <a:pPr marL="342900" indent="-342900">
              <a:buFont typeface="Arial" panose="020B0604020202020204" pitchFamily="34" charset="0"/>
              <a:buChar char="•"/>
            </a:pPr>
            <a:r>
              <a:rPr lang="en-US" sz="2000" dirty="0">
                <a:solidFill>
                  <a:srgbClr val="374151"/>
                </a:solidFill>
                <a:latin typeface="Söhne"/>
              </a:rPr>
              <a:t>An </a:t>
            </a:r>
            <a:r>
              <a:rPr lang="en-US" sz="2000" b="1" dirty="0">
                <a:solidFill>
                  <a:srgbClr val="0432FF"/>
                </a:solidFill>
                <a:latin typeface="Söhne"/>
              </a:rPr>
              <a:t>attribute</a:t>
            </a:r>
            <a:r>
              <a:rPr lang="en-US" sz="2000" dirty="0">
                <a:solidFill>
                  <a:srgbClr val="374151"/>
                </a:solidFill>
                <a:latin typeface="Söhne"/>
              </a:rPr>
              <a:t> is a data field, representing a characteristic or feature of a data object.</a:t>
            </a:r>
          </a:p>
          <a:p>
            <a:pPr marL="342900" indent="-342900">
              <a:buFont typeface="Arial" panose="020B0604020202020204" pitchFamily="34" charset="0"/>
              <a:buChar char="•"/>
            </a:pPr>
            <a:r>
              <a:rPr lang="en-US" sz="2000" dirty="0">
                <a:solidFill>
                  <a:srgbClr val="374151"/>
                </a:solidFill>
                <a:latin typeface="Söhne"/>
              </a:rPr>
              <a:t>Attributes describing a customer object can include, for example, customer ID, name, and address</a:t>
            </a:r>
          </a:p>
          <a:p>
            <a:pPr marL="342900" indent="-342900">
              <a:buFont typeface="Arial" panose="020B0604020202020204" pitchFamily="34" charset="0"/>
              <a:buChar char="•"/>
            </a:pPr>
            <a:r>
              <a:rPr lang="en-US" sz="2000" dirty="0">
                <a:solidFill>
                  <a:srgbClr val="374151"/>
                </a:solidFill>
                <a:latin typeface="Söhne"/>
              </a:rPr>
              <a:t>The type of an attribute is determined by the set of possible values—nominal, binary, ordinal, or numeric</a:t>
            </a:r>
            <a:br>
              <a:rPr lang="en-US" sz="2000" dirty="0">
                <a:solidFill>
                  <a:srgbClr val="374151"/>
                </a:solidFill>
                <a:latin typeface="Söhne"/>
              </a:rPr>
            </a:br>
            <a:endParaRPr lang="en-AU" sz="2000" dirty="0">
              <a:solidFill>
                <a:srgbClr val="374151"/>
              </a:solidFill>
              <a:latin typeface="Söhne"/>
            </a:endParaRPr>
          </a:p>
        </p:txBody>
      </p:sp>
    </p:spTree>
    <p:extLst>
      <p:ext uri="{BB962C8B-B14F-4D97-AF65-F5344CB8AC3E}">
        <p14:creationId xmlns:p14="http://schemas.microsoft.com/office/powerpoint/2010/main" val="4009664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0797A-5453-992E-5FF4-44B8A09821D5}"/>
              </a:ext>
            </a:extLst>
          </p:cNvPr>
          <p:cNvSpPr>
            <a:spLocks noGrp="1"/>
          </p:cNvSpPr>
          <p:nvPr>
            <p:ph type="title"/>
          </p:nvPr>
        </p:nvSpPr>
        <p:spPr/>
        <p:txBody>
          <a:bodyPr/>
          <a:lstStyle/>
          <a:p>
            <a:r>
              <a:rPr lang="en-US" sz="2800" dirty="0"/>
              <a:t>Data Exploration and Cleaning</a:t>
            </a:r>
            <a:br>
              <a:rPr lang="en-US" sz="2800" dirty="0"/>
            </a:br>
            <a:endParaRPr lang="en-AU" dirty="0"/>
          </a:p>
        </p:txBody>
      </p:sp>
      <p:sp>
        <p:nvSpPr>
          <p:cNvPr id="3" name="Footer Placeholder 2">
            <a:extLst>
              <a:ext uri="{FF2B5EF4-FFF2-40B4-BE49-F238E27FC236}">
                <a16:creationId xmlns:a16="http://schemas.microsoft.com/office/drawing/2014/main" id="{5F615BC5-5B18-737C-9328-5B74B25909DB}"/>
              </a:ext>
            </a:extLst>
          </p:cNvPr>
          <p:cNvSpPr>
            <a:spLocks noGrp="1"/>
          </p:cNvSpPr>
          <p:nvPr>
            <p:ph type="ftr" sz="quarter" idx="11"/>
          </p:nvPr>
        </p:nvSpPr>
        <p:spPr/>
        <p:txBody>
          <a:bodyPr/>
          <a:lstStyle/>
          <a:p>
            <a:pPr>
              <a:defRPr/>
            </a:pPr>
            <a:r>
              <a:rPr lang="en-AU"/>
              <a:t>Big Data and Analytics</a:t>
            </a:r>
            <a:endParaRPr lang="en-US" dirty="0"/>
          </a:p>
        </p:txBody>
      </p:sp>
      <p:sp>
        <p:nvSpPr>
          <p:cNvPr id="4" name="Slide Number Placeholder 3">
            <a:extLst>
              <a:ext uri="{FF2B5EF4-FFF2-40B4-BE49-F238E27FC236}">
                <a16:creationId xmlns:a16="http://schemas.microsoft.com/office/drawing/2014/main" id="{4741F13D-66DC-6EFE-3138-2DC6CFD5B936}"/>
              </a:ext>
            </a:extLst>
          </p:cNvPr>
          <p:cNvSpPr>
            <a:spLocks noGrp="1"/>
          </p:cNvSpPr>
          <p:nvPr>
            <p:ph type="sldNum" sz="quarter" idx="12"/>
          </p:nvPr>
        </p:nvSpPr>
        <p:spPr/>
        <p:txBody>
          <a:bodyPr/>
          <a:lstStyle/>
          <a:p>
            <a:fld id="{3956DA85-404E-9646-866F-75D030953504}" type="slidenum">
              <a:rPr lang="en-US" smtClean="0"/>
              <a:pPr/>
              <a:t>9</a:t>
            </a:fld>
            <a:endParaRPr lang="en-US"/>
          </a:p>
        </p:txBody>
      </p:sp>
      <p:pic>
        <p:nvPicPr>
          <p:cNvPr id="8" name="Picture 7" descr="A person sitting on a couch looking at a computer&#10;&#10;Description automatically generated">
            <a:extLst>
              <a:ext uri="{FF2B5EF4-FFF2-40B4-BE49-F238E27FC236}">
                <a16:creationId xmlns:a16="http://schemas.microsoft.com/office/drawing/2014/main" id="{2BDDAA7B-683F-923F-A6D1-55360B0FB1BD}"/>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t="19457" r="39706" b="73341"/>
          <a:stretch/>
        </p:blipFill>
        <p:spPr>
          <a:xfrm>
            <a:off x="0" y="950434"/>
            <a:ext cx="7474106" cy="464652"/>
          </a:xfrm>
          <a:prstGeom prst="rect">
            <a:avLst/>
          </a:prstGeom>
        </p:spPr>
      </p:pic>
      <p:sp>
        <p:nvSpPr>
          <p:cNvPr id="5" name="TextBox 4">
            <a:extLst>
              <a:ext uri="{FF2B5EF4-FFF2-40B4-BE49-F238E27FC236}">
                <a16:creationId xmlns:a16="http://schemas.microsoft.com/office/drawing/2014/main" id="{7D02B11F-E7C0-F45C-CD4B-7B71B741D90E}"/>
              </a:ext>
            </a:extLst>
          </p:cNvPr>
          <p:cNvSpPr txBox="1"/>
          <p:nvPr/>
        </p:nvSpPr>
        <p:spPr>
          <a:xfrm>
            <a:off x="575622" y="1600200"/>
            <a:ext cx="4518836" cy="2862322"/>
          </a:xfrm>
          <a:prstGeom prst="rect">
            <a:avLst/>
          </a:prstGeom>
          <a:noFill/>
        </p:spPr>
        <p:txBody>
          <a:bodyPr wrap="square" rtlCol="0">
            <a:spAutoFit/>
          </a:bodyPr>
          <a:lstStyle/>
          <a:p>
            <a:pPr algn="l"/>
            <a:r>
              <a:rPr lang="en-AU" sz="2000" b="1" i="0" dirty="0">
                <a:solidFill>
                  <a:srgbClr val="374151"/>
                </a:solidFill>
                <a:effectLst/>
                <a:latin typeface="Söhne"/>
              </a:rPr>
              <a:t>Ordinal Data</a:t>
            </a:r>
            <a:r>
              <a:rPr lang="en-AU" sz="2000" b="0" i="0" dirty="0">
                <a:solidFill>
                  <a:srgbClr val="374151"/>
                </a:solidFill>
                <a:effectLst/>
                <a:latin typeface="Söhne"/>
              </a:rPr>
              <a:t>: represents categories with a specific order or ranking among them. While we can determine the order, the exact difference between categories is not specified or consistent.</a:t>
            </a:r>
          </a:p>
          <a:p>
            <a:pPr algn="l"/>
            <a:endParaRPr lang="en-AU" sz="2000" b="0" i="0" dirty="0">
              <a:solidFill>
                <a:srgbClr val="374151"/>
              </a:solidFill>
              <a:effectLst/>
              <a:latin typeface="Söhne"/>
            </a:endParaRPr>
          </a:p>
          <a:p>
            <a:pPr algn="l"/>
            <a:r>
              <a:rPr lang="en-AU" sz="2000" b="1" i="0" dirty="0">
                <a:solidFill>
                  <a:srgbClr val="374151"/>
                </a:solidFill>
                <a:effectLst/>
                <a:latin typeface="Söhne"/>
              </a:rPr>
              <a:t>Example:</a:t>
            </a:r>
            <a:r>
              <a:rPr lang="en-AU" sz="2000" b="0" i="0" dirty="0">
                <a:solidFill>
                  <a:srgbClr val="374151"/>
                </a:solidFill>
                <a:effectLst/>
                <a:latin typeface="Söhne"/>
              </a:rPr>
              <a:t> Rating a movie: Poor, Average, Good, Excellent. </a:t>
            </a:r>
            <a:r>
              <a:rPr lang="en-US" sz="2000" b="0" i="0" dirty="0">
                <a:solidFill>
                  <a:srgbClr val="374151"/>
                </a:solidFill>
                <a:effectLst/>
                <a:latin typeface="Söhne"/>
              </a:rPr>
              <a:t>grade (e.g., HD, </a:t>
            </a:r>
            <a:r>
              <a:rPr lang="en-US" sz="2000" dirty="0">
                <a:solidFill>
                  <a:srgbClr val="374151"/>
                </a:solidFill>
                <a:latin typeface="Söhne"/>
              </a:rPr>
              <a:t>D</a:t>
            </a:r>
            <a:r>
              <a:rPr lang="en-US" sz="2000" b="0" i="0" dirty="0">
                <a:solidFill>
                  <a:srgbClr val="374151"/>
                </a:solidFill>
                <a:effectLst/>
                <a:latin typeface="Söhne"/>
              </a:rPr>
              <a:t>, C, P, F and so on) </a:t>
            </a:r>
            <a:endParaRPr lang="en-AU" sz="500" dirty="0">
              <a:solidFill>
                <a:schemeClr val="tx1"/>
              </a:solidFill>
            </a:endParaRPr>
          </a:p>
        </p:txBody>
      </p:sp>
      <p:sp>
        <p:nvSpPr>
          <p:cNvPr id="6" name="TextBox 5">
            <a:extLst>
              <a:ext uri="{FF2B5EF4-FFF2-40B4-BE49-F238E27FC236}">
                <a16:creationId xmlns:a16="http://schemas.microsoft.com/office/drawing/2014/main" id="{07693756-9709-3983-1CE4-2917B797A620}"/>
              </a:ext>
            </a:extLst>
          </p:cNvPr>
          <p:cNvSpPr txBox="1"/>
          <p:nvPr/>
        </p:nvSpPr>
        <p:spPr>
          <a:xfrm>
            <a:off x="5791199" y="1558667"/>
            <a:ext cx="5825179" cy="3477875"/>
          </a:xfrm>
          <a:prstGeom prst="rect">
            <a:avLst/>
          </a:prstGeom>
          <a:noFill/>
        </p:spPr>
        <p:txBody>
          <a:bodyPr wrap="square" rtlCol="0">
            <a:spAutoFit/>
          </a:bodyPr>
          <a:lstStyle>
            <a:defPPr>
              <a:defRPr lang="en-US"/>
            </a:defPPr>
            <a:lvl1pPr>
              <a:defRPr sz="2000" b="1" i="0">
                <a:solidFill>
                  <a:srgbClr val="374151"/>
                </a:solidFill>
                <a:effectLst/>
                <a:latin typeface="Söhne"/>
              </a:defRPr>
            </a:lvl1pPr>
          </a:lstStyle>
          <a:p>
            <a:pPr algn="l"/>
            <a:r>
              <a:rPr lang="en-AU" b="1" i="0" dirty="0">
                <a:solidFill>
                  <a:srgbClr val="374151"/>
                </a:solidFill>
                <a:effectLst/>
                <a:latin typeface="Söhne"/>
              </a:rPr>
              <a:t>Numeric Data</a:t>
            </a:r>
            <a:r>
              <a:rPr lang="en-AU" b="0" i="0" dirty="0">
                <a:solidFill>
                  <a:srgbClr val="374151"/>
                </a:solidFill>
                <a:effectLst/>
                <a:latin typeface="Söhne"/>
              </a:rPr>
              <a:t>: represents quantifiable information that can be measured. It's further divided into two types:</a:t>
            </a:r>
          </a:p>
          <a:p>
            <a:pPr marL="342900" indent="-342900" algn="l">
              <a:buFont typeface="Wingdings" pitchFamily="2" charset="2"/>
              <a:buChar char="Ø"/>
            </a:pPr>
            <a:r>
              <a:rPr lang="en-AU" b="1" i="0" dirty="0">
                <a:solidFill>
                  <a:srgbClr val="374151"/>
                </a:solidFill>
                <a:effectLst/>
                <a:latin typeface="Söhne"/>
              </a:rPr>
              <a:t>Interval data</a:t>
            </a:r>
            <a:r>
              <a:rPr lang="en-AU" b="0" i="0" dirty="0">
                <a:solidFill>
                  <a:srgbClr val="374151"/>
                </a:solidFill>
                <a:effectLst/>
                <a:latin typeface="Söhne"/>
              </a:rPr>
              <a:t> which have consistent intervals between values but no true zero point (e.g., temperature in Celsius: 0°C does not mean absence of temperature).</a:t>
            </a:r>
          </a:p>
          <a:p>
            <a:pPr marL="342900" indent="-342900" algn="l">
              <a:buFont typeface="Wingdings" pitchFamily="2" charset="2"/>
              <a:buChar char="Ø"/>
            </a:pPr>
            <a:r>
              <a:rPr lang="en-AU" b="1" i="0" dirty="0">
                <a:solidFill>
                  <a:srgbClr val="374151"/>
                </a:solidFill>
                <a:effectLst/>
                <a:latin typeface="Söhne"/>
              </a:rPr>
              <a:t>Ratio data</a:t>
            </a:r>
            <a:r>
              <a:rPr lang="en-AU" b="0" i="0" dirty="0">
                <a:solidFill>
                  <a:srgbClr val="374151"/>
                </a:solidFill>
                <a:effectLst/>
                <a:latin typeface="Söhne"/>
              </a:rPr>
              <a:t> which have a consistent interval and a true zero point (e.g., height in centimetres: 0 cm means no height).</a:t>
            </a:r>
          </a:p>
          <a:p>
            <a:pPr algn="l"/>
            <a:r>
              <a:rPr lang="en-AU" b="1" i="0" dirty="0">
                <a:solidFill>
                  <a:srgbClr val="374151"/>
                </a:solidFill>
                <a:effectLst/>
                <a:latin typeface="Söhne"/>
              </a:rPr>
              <a:t>Example:</a:t>
            </a:r>
            <a:r>
              <a:rPr lang="en-AU" b="0" i="0" dirty="0">
                <a:solidFill>
                  <a:srgbClr val="374151"/>
                </a:solidFill>
                <a:effectLst/>
                <a:latin typeface="Söhne"/>
              </a:rPr>
              <a:t> Age of a person: 25 years. </a:t>
            </a:r>
          </a:p>
        </p:txBody>
      </p:sp>
    </p:spTree>
    <p:extLst>
      <p:ext uri="{BB962C8B-B14F-4D97-AF65-F5344CB8AC3E}">
        <p14:creationId xmlns:p14="http://schemas.microsoft.com/office/powerpoint/2010/main" val="168863956"/>
      </p:ext>
    </p:extLst>
  </p:cSld>
  <p:clrMapOvr>
    <a:masterClrMapping/>
  </p:clrMapOvr>
</p:sld>
</file>

<file path=ppt/theme/theme1.xml><?xml version="1.0" encoding="utf-8"?>
<a:theme xmlns:a="http://schemas.openxmlformats.org/drawingml/2006/main" name="kkk">
  <a:themeElements>
    <a:clrScheme name="kkk 13">
      <a:dk1>
        <a:srgbClr val="000000"/>
      </a:dk1>
      <a:lt1>
        <a:srgbClr val="FFFFFF"/>
      </a:lt1>
      <a:dk2>
        <a:srgbClr val="000000"/>
      </a:dk2>
      <a:lt2>
        <a:srgbClr val="808080"/>
      </a:lt2>
      <a:accent1>
        <a:srgbClr val="BEBDB0"/>
      </a:accent1>
      <a:accent2>
        <a:srgbClr val="EE3224"/>
      </a:accent2>
      <a:accent3>
        <a:srgbClr val="FFFFFF"/>
      </a:accent3>
      <a:accent4>
        <a:srgbClr val="000000"/>
      </a:accent4>
      <a:accent5>
        <a:srgbClr val="DBDBD4"/>
      </a:accent5>
      <a:accent6>
        <a:srgbClr val="D82C20"/>
      </a:accent6>
      <a:hlink>
        <a:srgbClr val="000000"/>
      </a:hlink>
      <a:folHlink>
        <a:srgbClr val="FFEE00"/>
      </a:folHlink>
    </a:clrScheme>
    <a:fontScheme name="kk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kk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kk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kk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kk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kk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kk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kk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kk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kk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kk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kk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kk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kkk 13">
        <a:dk1>
          <a:srgbClr val="000000"/>
        </a:dk1>
        <a:lt1>
          <a:srgbClr val="FFFFFF"/>
        </a:lt1>
        <a:dk2>
          <a:srgbClr val="000000"/>
        </a:dk2>
        <a:lt2>
          <a:srgbClr val="808080"/>
        </a:lt2>
        <a:accent1>
          <a:srgbClr val="BEBDB0"/>
        </a:accent1>
        <a:accent2>
          <a:srgbClr val="EE3224"/>
        </a:accent2>
        <a:accent3>
          <a:srgbClr val="FFFFFF"/>
        </a:accent3>
        <a:accent4>
          <a:srgbClr val="000000"/>
        </a:accent4>
        <a:accent5>
          <a:srgbClr val="DBDBD4"/>
        </a:accent5>
        <a:accent6>
          <a:srgbClr val="D82C20"/>
        </a:accent6>
        <a:hlink>
          <a:srgbClr val="000000"/>
        </a:hlink>
        <a:folHlink>
          <a:srgbClr val="FFEE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18520</TotalTime>
  <Words>4359</Words>
  <Application>Microsoft Office PowerPoint</Application>
  <PresentationFormat>Widescreen</PresentationFormat>
  <Paragraphs>377</Paragraphs>
  <Slides>28</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Söhne</vt:lpstr>
      <vt:lpstr>Wingdings</vt:lpstr>
      <vt:lpstr>kkk</vt:lpstr>
      <vt:lpstr>Session 5</vt:lpstr>
      <vt:lpstr>Recap</vt:lpstr>
      <vt:lpstr>Recap: Apache Spark</vt:lpstr>
      <vt:lpstr>Recap: Comparison between Hadoop and Spark</vt:lpstr>
      <vt:lpstr>Recap: Apache Spark</vt:lpstr>
      <vt:lpstr>Data Exploration and Cleaning </vt:lpstr>
      <vt:lpstr>Data Exploration and Cleaning </vt:lpstr>
      <vt:lpstr>Data Exploration and Cleaning </vt:lpstr>
      <vt:lpstr>Data Exploration and Cleaning </vt:lpstr>
      <vt:lpstr>Data Exploration and Cleaning </vt:lpstr>
      <vt:lpstr>Data Exploration and Cleaning </vt:lpstr>
      <vt:lpstr>Data Exploration and Cleaning </vt:lpstr>
      <vt:lpstr>Data Exploration and Cleaning </vt:lpstr>
      <vt:lpstr>Data Exploration and Cleaning </vt:lpstr>
      <vt:lpstr>Data Exploration and Cleaning </vt:lpstr>
      <vt:lpstr>Data Exploration and Cleaning </vt:lpstr>
      <vt:lpstr>Data Exploration and Cleaning </vt:lpstr>
      <vt:lpstr>Data Exploration and Cleaning </vt:lpstr>
      <vt:lpstr>Data Exploration and Cleaning </vt:lpstr>
      <vt:lpstr>Data Exploration and Cleaning </vt:lpstr>
      <vt:lpstr>Data Exploration and Cleaning </vt:lpstr>
      <vt:lpstr>Data Exploration and Cleaning </vt:lpstr>
      <vt:lpstr>Data Exploration and Cleaning </vt:lpstr>
      <vt:lpstr>Data Exploration and Cleaning </vt:lpstr>
      <vt:lpstr>Data Exploration and Cleaning </vt:lpstr>
      <vt:lpstr>Data Exploration and Cleaning </vt:lpstr>
      <vt:lpstr>Break</vt:lpstr>
      <vt:lpstr>Questions?</vt:lpstr>
    </vt:vector>
  </TitlesOfParts>
  <Company>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dad</dc:creator>
  <cp:lastModifiedBy>Yuba Raj Kafle (HDR)</cp:lastModifiedBy>
  <cp:revision>777</cp:revision>
  <cp:lastPrinted>2018-03-18T10:41:17Z</cp:lastPrinted>
  <dcterms:created xsi:type="dcterms:W3CDTF">2010-02-21T06:00:47Z</dcterms:created>
  <dcterms:modified xsi:type="dcterms:W3CDTF">2025-10-12T11:44:26Z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kkk:4</vt:lpwstr>
  </property>
  <property fmtid="{D5CDD505-2E9C-101B-9397-08002B2CF9AE}" pid="3" name="ClassificationContentMarkingHeaderText">
    <vt:lpwstr>RMIT Classification: Trusted</vt:lpwstr>
  </property>
  <property fmtid="{D5CDD505-2E9C-101B-9397-08002B2CF9AE}" pid="4" name="MSIP_Label_1b52b3a1-dbcb-41fb-a452-370cf542753f_Enabled">
    <vt:lpwstr>true</vt:lpwstr>
  </property>
  <property fmtid="{D5CDD505-2E9C-101B-9397-08002B2CF9AE}" pid="5" name="MSIP_Label_1b52b3a1-dbcb-41fb-a452-370cf542753f_SetDate">
    <vt:lpwstr>2023-09-19T00:19:22Z</vt:lpwstr>
  </property>
  <property fmtid="{D5CDD505-2E9C-101B-9397-08002B2CF9AE}" pid="6" name="MSIP_Label_1b52b3a1-dbcb-41fb-a452-370cf542753f_Method">
    <vt:lpwstr>Privileged</vt:lpwstr>
  </property>
  <property fmtid="{D5CDD505-2E9C-101B-9397-08002B2CF9AE}" pid="7" name="MSIP_Label_1b52b3a1-dbcb-41fb-a452-370cf542753f_Name">
    <vt:lpwstr>Public</vt:lpwstr>
  </property>
  <property fmtid="{D5CDD505-2E9C-101B-9397-08002B2CF9AE}" pid="8" name="MSIP_Label_1b52b3a1-dbcb-41fb-a452-370cf542753f_SiteId">
    <vt:lpwstr>d1323671-cdbe-4417-b4d4-bdb24b51316b</vt:lpwstr>
  </property>
  <property fmtid="{D5CDD505-2E9C-101B-9397-08002B2CF9AE}" pid="9" name="MSIP_Label_1b52b3a1-dbcb-41fb-a452-370cf542753f_ActionId">
    <vt:lpwstr>6d660856-b09f-4c78-85f2-b22fb1f10b01</vt:lpwstr>
  </property>
  <property fmtid="{D5CDD505-2E9C-101B-9397-08002B2CF9AE}" pid="10" name="MSIP_Label_1b52b3a1-dbcb-41fb-a452-370cf542753f_ContentBits">
    <vt:lpwstr>0</vt:lpwstr>
  </property>
</Properties>
</file>